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77" r:id="rId1"/>
  </p:sldMasterIdLst>
  <p:notesMasterIdLst>
    <p:notesMasterId r:id="rId25"/>
  </p:notesMasterIdLst>
  <p:handoutMasterIdLst>
    <p:handoutMasterId r:id="rId26"/>
  </p:handoutMasterIdLst>
  <p:sldIdLst>
    <p:sldId id="332" r:id="rId2"/>
    <p:sldId id="334" r:id="rId3"/>
    <p:sldId id="336" r:id="rId4"/>
    <p:sldId id="338" r:id="rId5"/>
    <p:sldId id="375" r:id="rId6"/>
    <p:sldId id="376" r:id="rId7"/>
    <p:sldId id="346" r:id="rId8"/>
    <p:sldId id="362" r:id="rId9"/>
    <p:sldId id="378" r:id="rId10"/>
    <p:sldId id="379" r:id="rId11"/>
    <p:sldId id="381" r:id="rId12"/>
    <p:sldId id="380" r:id="rId13"/>
    <p:sldId id="358" r:id="rId14"/>
    <p:sldId id="382" r:id="rId15"/>
    <p:sldId id="383" r:id="rId16"/>
    <p:sldId id="384" r:id="rId17"/>
    <p:sldId id="385" r:id="rId18"/>
    <p:sldId id="354" r:id="rId19"/>
    <p:sldId id="356" r:id="rId20"/>
    <p:sldId id="349" r:id="rId21"/>
    <p:sldId id="371" r:id="rId22"/>
    <p:sldId id="335" r:id="rId23"/>
    <p:sldId id="38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121B"/>
    <a:srgbClr val="FAD734"/>
    <a:srgbClr val="189657"/>
    <a:srgbClr val="DC1C6F"/>
    <a:srgbClr val="7C8F26"/>
    <a:srgbClr val="0066AB"/>
    <a:srgbClr val="00CC00"/>
    <a:srgbClr val="FFFFFF"/>
    <a:srgbClr val="F8F8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69" autoAdjust="0"/>
  </p:normalViewPr>
  <p:slideViewPr>
    <p:cSldViewPr snapToGrid="0">
      <p:cViewPr varScale="1">
        <p:scale>
          <a:sx n="60" d="100"/>
          <a:sy n="60" d="100"/>
        </p:scale>
        <p:origin x="954" y="78"/>
      </p:cViewPr>
      <p:guideLst/>
    </p:cSldViewPr>
  </p:slideViewPr>
  <p:notesTextViewPr>
    <p:cViewPr>
      <p:scale>
        <a:sx n="1" d="1"/>
        <a:sy n="1" d="1"/>
      </p:scale>
      <p:origin x="0" y="0"/>
    </p:cViewPr>
  </p:notesTextViewPr>
  <p:notesViewPr>
    <p:cSldViewPr snapToGrid="0">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hu-HU" sz="1800" b="0" dirty="0">
              <a:solidFill>
                <a:schemeClr val="bg1">
                  <a:lumMod val="75000"/>
                </a:schemeClr>
              </a:solidFill>
              <a:latin typeface="Comfortaa" panose="020F0603070200060003" pitchFamily="34" charset="0"/>
            </a:rPr>
            <a:t>Climate Change</a:t>
          </a:r>
          <a:endParaRPr lang="en-US" sz="2000" b="0" dirty="0">
            <a:solidFill>
              <a:schemeClr val="bg1">
                <a:lumMod val="75000"/>
              </a:schemeClr>
            </a:solidFill>
            <a:latin typeface="Comfortaa" panose="020F0603070200060003" pitchFamily="34" charset="0"/>
          </a:endParaRP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Complexity</a:t>
          </a:r>
          <a:endParaRPr lang="en-US" sz="2000" b="0" dirty="0">
            <a:solidFill>
              <a:schemeClr val="bg1">
                <a:lumMod val="75000"/>
              </a:schemeClr>
            </a:solidFill>
            <a:latin typeface="Comfortaa" panose="020F0603070200060003" pitchFamily="34" charset="0"/>
          </a:endParaRP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Transitions</a:t>
          </a:r>
          <a:endParaRPr lang="en-US" sz="2000" b="0" dirty="0">
            <a:solidFill>
              <a:schemeClr val="bg1">
                <a:lumMod val="75000"/>
              </a:schemeClr>
            </a:solidFill>
            <a:latin typeface="Comfortaa" panose="020F0603070200060003" pitchFamily="34" charset="0"/>
          </a:endParaRP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Renewables</a:t>
          </a:r>
          <a:endParaRPr lang="en-US" sz="2000" b="0" dirty="0">
            <a:solidFill>
              <a:schemeClr val="bg1">
                <a:lumMod val="75000"/>
              </a:schemeClr>
            </a:solidFill>
            <a:latin typeface="Comfortaa" panose="020F0603070200060003" pitchFamily="34" charset="0"/>
          </a:endParaRP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Trilemma</a:t>
          </a:r>
          <a:endParaRPr lang="en-US" sz="2000" b="0" dirty="0">
            <a:solidFill>
              <a:schemeClr val="bg1">
                <a:lumMod val="75000"/>
              </a:schemeClr>
            </a:solidFill>
            <a:latin typeface="Comfortaa" panose="020F0603070200060003" pitchFamily="34" charset="0"/>
          </a:endParaRP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Challenges</a:t>
          </a:r>
          <a:endParaRPr lang="en-US" sz="2000" b="0" dirty="0">
            <a:solidFill>
              <a:schemeClr val="bg1">
                <a:lumMod val="75000"/>
              </a:schemeClr>
            </a:solidFill>
            <a:latin typeface="Comfortaa" panose="020F0603070200060003" pitchFamily="34" charset="0"/>
          </a:endParaRP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4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hu-HU" sz="1800" b="0" dirty="0">
              <a:solidFill>
                <a:schemeClr val="bg1">
                  <a:lumMod val="75000"/>
                </a:schemeClr>
              </a:solidFill>
              <a:latin typeface="Comfortaa" panose="020F0603070200060003" pitchFamily="34" charset="0"/>
            </a:rPr>
            <a:t>Climate Change</a:t>
          </a:r>
          <a:endParaRPr lang="en-US" sz="2000" b="0" dirty="0">
            <a:solidFill>
              <a:schemeClr val="bg1">
                <a:lumMod val="75000"/>
              </a:schemeClr>
            </a:solidFill>
            <a:latin typeface="Comfortaa" panose="020F0603070200060003" pitchFamily="34" charset="0"/>
          </a:endParaRP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Complexity</a:t>
          </a:r>
          <a:endParaRPr lang="en-US" sz="2000" b="0" dirty="0">
            <a:solidFill>
              <a:schemeClr val="bg1">
                <a:lumMod val="75000"/>
              </a:schemeClr>
            </a:solidFill>
            <a:latin typeface="Comfortaa" panose="020F0603070200060003" pitchFamily="34" charset="0"/>
          </a:endParaRP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Transitions</a:t>
          </a:r>
          <a:endParaRPr lang="en-US" sz="2000" b="0" dirty="0">
            <a:solidFill>
              <a:schemeClr val="bg1">
                <a:lumMod val="75000"/>
              </a:schemeClr>
            </a:solidFill>
            <a:latin typeface="Comfortaa" panose="020F0603070200060003" pitchFamily="34" charset="0"/>
          </a:endParaRP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Renewables</a:t>
          </a:r>
          <a:endParaRPr lang="en-US" sz="2000" b="0" dirty="0">
            <a:solidFill>
              <a:schemeClr val="bg1">
                <a:lumMod val="75000"/>
              </a:schemeClr>
            </a:solidFill>
            <a:latin typeface="Comfortaa" panose="020F0603070200060003" pitchFamily="34" charset="0"/>
          </a:endParaRP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Trilemma</a:t>
          </a:r>
          <a:endParaRPr lang="en-US" sz="2000" b="0" dirty="0">
            <a:solidFill>
              <a:schemeClr val="bg1">
                <a:lumMod val="75000"/>
              </a:schemeClr>
            </a:solidFill>
            <a:latin typeface="Comfortaa" panose="020F0603070200060003" pitchFamily="34" charset="0"/>
          </a:endParaRP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Challenges</a:t>
          </a:r>
          <a:endParaRPr lang="en-US" sz="2000" b="0" dirty="0">
            <a:solidFill>
              <a:schemeClr val="bg1">
                <a:lumMod val="75000"/>
              </a:schemeClr>
            </a:solidFill>
            <a:latin typeface="Comfortaa" panose="020F0603070200060003" pitchFamily="34" charset="0"/>
          </a:endParaRP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hu-HU" sz="1800" b="0" dirty="0">
              <a:solidFill>
                <a:schemeClr val="bg1">
                  <a:lumMod val="75000"/>
                </a:schemeClr>
              </a:solidFill>
              <a:latin typeface="Comfortaa" panose="020F0603070200060003" pitchFamily="34" charset="0"/>
            </a:rPr>
            <a:t>Climate Change</a:t>
          </a:r>
          <a:endParaRPr lang="en-US" sz="2000" b="0" dirty="0">
            <a:solidFill>
              <a:schemeClr val="bg1">
                <a:lumMod val="75000"/>
              </a:schemeClr>
            </a:solidFill>
            <a:latin typeface="Comfortaa" panose="020F0603070200060003" pitchFamily="34" charset="0"/>
          </a:endParaRP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Complexity</a:t>
          </a:r>
          <a:endParaRPr lang="en-US" sz="2000" b="0" dirty="0">
            <a:solidFill>
              <a:schemeClr val="bg1">
                <a:lumMod val="75000"/>
              </a:schemeClr>
            </a:solidFill>
            <a:latin typeface="Comfortaa" panose="020F0603070200060003" pitchFamily="34" charset="0"/>
          </a:endParaRP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Transitions</a:t>
          </a:r>
          <a:endParaRPr lang="en-US" sz="2000" b="0" dirty="0">
            <a:solidFill>
              <a:schemeClr val="bg1">
                <a:lumMod val="75000"/>
              </a:schemeClr>
            </a:solidFill>
            <a:latin typeface="Comfortaa" panose="020F0603070200060003" pitchFamily="34" charset="0"/>
          </a:endParaRP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Renewables</a:t>
          </a:r>
          <a:endParaRPr lang="en-US" sz="2000" b="0" dirty="0">
            <a:solidFill>
              <a:schemeClr val="bg1">
                <a:lumMod val="75000"/>
              </a:schemeClr>
            </a:solidFill>
            <a:latin typeface="Comfortaa" panose="020F0603070200060003" pitchFamily="34" charset="0"/>
          </a:endParaRP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Trilemma</a:t>
          </a:r>
          <a:endParaRPr lang="en-US" sz="2000" b="0" dirty="0">
            <a:solidFill>
              <a:schemeClr val="bg1">
                <a:lumMod val="75000"/>
              </a:schemeClr>
            </a:solidFill>
            <a:latin typeface="Comfortaa" panose="020F0603070200060003" pitchFamily="34" charset="0"/>
          </a:endParaRP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Challenges</a:t>
          </a:r>
          <a:endParaRPr lang="en-US" sz="2000" b="0" dirty="0">
            <a:solidFill>
              <a:schemeClr val="bg1">
                <a:lumMod val="75000"/>
              </a:schemeClr>
            </a:solidFill>
            <a:latin typeface="Comfortaa" panose="020F0603070200060003" pitchFamily="34" charset="0"/>
          </a:endParaRP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hu-HU" sz="1800" b="0" dirty="0">
              <a:solidFill>
                <a:schemeClr val="bg1">
                  <a:lumMod val="75000"/>
                </a:schemeClr>
              </a:solidFill>
              <a:latin typeface="Comfortaa" panose="020F0603070200060003" pitchFamily="34" charset="0"/>
            </a:rPr>
            <a:t>Climate Change</a:t>
          </a:r>
          <a:endParaRPr lang="en-US" sz="2000" b="0" dirty="0">
            <a:solidFill>
              <a:schemeClr val="bg1">
                <a:lumMod val="75000"/>
              </a:schemeClr>
            </a:solidFill>
            <a:latin typeface="Comfortaa" panose="020F0603070200060003" pitchFamily="34" charset="0"/>
          </a:endParaRP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Complexity</a:t>
          </a:r>
          <a:endParaRPr lang="en-US" sz="2000" b="0" dirty="0">
            <a:solidFill>
              <a:schemeClr val="bg1">
                <a:lumMod val="75000"/>
              </a:schemeClr>
            </a:solidFill>
            <a:latin typeface="Comfortaa" panose="020F0603070200060003" pitchFamily="34" charset="0"/>
          </a:endParaRP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Transitions</a:t>
          </a:r>
          <a:endParaRPr lang="en-US" sz="2000" b="0" dirty="0">
            <a:solidFill>
              <a:schemeClr val="bg1">
                <a:lumMod val="75000"/>
              </a:schemeClr>
            </a:solidFill>
            <a:latin typeface="Comfortaa" panose="020F0603070200060003" pitchFamily="34" charset="0"/>
          </a:endParaRP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Renewables</a:t>
          </a:r>
          <a:endParaRPr lang="en-US" sz="2000" b="0" dirty="0">
            <a:solidFill>
              <a:schemeClr val="bg1">
                <a:lumMod val="75000"/>
              </a:schemeClr>
            </a:solidFill>
            <a:latin typeface="Comfortaa" panose="020F0603070200060003" pitchFamily="34" charset="0"/>
          </a:endParaRP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Trilemma</a:t>
          </a:r>
          <a:endParaRPr lang="en-US" sz="2000" b="0" dirty="0">
            <a:solidFill>
              <a:schemeClr val="bg1">
                <a:lumMod val="75000"/>
              </a:schemeClr>
            </a:solidFill>
            <a:latin typeface="Comfortaa" panose="020F0603070200060003" pitchFamily="34" charset="0"/>
          </a:endParaRP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Challenges</a:t>
          </a:r>
          <a:endParaRPr lang="en-US" sz="2000" b="0" dirty="0">
            <a:solidFill>
              <a:schemeClr val="bg1">
                <a:lumMod val="75000"/>
              </a:schemeClr>
            </a:solidFill>
            <a:latin typeface="Comfortaa" panose="020F0603070200060003" pitchFamily="34" charset="0"/>
          </a:endParaRP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hu-HU" sz="1800" b="0" dirty="0">
              <a:solidFill>
                <a:schemeClr val="bg1">
                  <a:lumMod val="75000"/>
                </a:schemeClr>
              </a:solidFill>
              <a:latin typeface="Comfortaa" panose="020F0603070200060003" pitchFamily="34" charset="0"/>
            </a:rPr>
            <a:t>Climate Change</a:t>
          </a:r>
          <a:endParaRPr lang="en-US" sz="2000" b="0" dirty="0">
            <a:solidFill>
              <a:schemeClr val="bg1">
                <a:lumMod val="75000"/>
              </a:schemeClr>
            </a:solidFill>
            <a:latin typeface="Comfortaa" panose="020F0603070200060003" pitchFamily="34" charset="0"/>
          </a:endParaRP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Complexity</a:t>
          </a:r>
          <a:endParaRPr lang="en-US" sz="2000" b="0" dirty="0">
            <a:solidFill>
              <a:schemeClr val="bg1">
                <a:lumMod val="75000"/>
              </a:schemeClr>
            </a:solidFill>
            <a:latin typeface="Comfortaa" panose="020F0603070200060003" pitchFamily="34" charset="0"/>
          </a:endParaRP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Transitions</a:t>
          </a:r>
          <a:endParaRPr lang="en-US" sz="2000" b="0" dirty="0">
            <a:solidFill>
              <a:schemeClr val="bg1">
                <a:lumMod val="75000"/>
              </a:schemeClr>
            </a:solidFill>
            <a:latin typeface="Comfortaa" panose="020F0603070200060003" pitchFamily="34" charset="0"/>
          </a:endParaRP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Renewables</a:t>
          </a:r>
          <a:endParaRPr lang="en-US" sz="2000" b="0" dirty="0">
            <a:solidFill>
              <a:schemeClr val="bg1">
                <a:lumMod val="75000"/>
              </a:schemeClr>
            </a:solidFill>
            <a:latin typeface="Comfortaa" panose="020F0603070200060003" pitchFamily="34" charset="0"/>
          </a:endParaRP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Trilemma</a:t>
          </a:r>
          <a:endParaRPr lang="en-US" sz="2000" b="0" dirty="0">
            <a:solidFill>
              <a:schemeClr val="bg1">
                <a:lumMod val="75000"/>
              </a:schemeClr>
            </a:solidFill>
            <a:latin typeface="Comfortaa" panose="020F0603070200060003" pitchFamily="34" charset="0"/>
          </a:endParaRP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Challenges</a:t>
          </a:r>
          <a:endParaRPr lang="en-US" sz="2000" b="0" dirty="0">
            <a:solidFill>
              <a:schemeClr val="bg1">
                <a:lumMod val="75000"/>
              </a:schemeClr>
            </a:solidFill>
            <a:latin typeface="Comfortaa" panose="020F0603070200060003" pitchFamily="34" charset="0"/>
          </a:endParaRP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en-US" sz="1800" b="0" dirty="0">
              <a:solidFill>
                <a:schemeClr val="bg1">
                  <a:lumMod val="75000"/>
                </a:schemeClr>
              </a:solidFill>
              <a:latin typeface="Comfortaa" panose="020F0603070200060003" pitchFamily="34" charset="0"/>
            </a:rPr>
            <a:t>Climate Change</a:t>
          </a: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Complexity</a:t>
          </a: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Transitions</a:t>
          </a: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Renewables</a:t>
          </a: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Trilemma</a:t>
          </a: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en-US" sz="2000" b="0" dirty="0">
              <a:solidFill>
                <a:schemeClr val="bg1">
                  <a:lumMod val="75000"/>
                </a:schemeClr>
              </a:solidFill>
              <a:latin typeface="Comfortaa" panose="020F0603070200060003" pitchFamily="34" charset="0"/>
            </a:rPr>
            <a:t>Challenges</a:t>
          </a: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6B084F64-BBDD-4C5B-8C73-C08329D87CEA}" srcId="{74AAC4F9-676F-459F-8537-F68B9B898254}" destId="{C870DA4E-159A-431A-B6FB-CFD420376F08}" srcOrd="3" destOrd="0" parTransId="{A4948701-062A-44A1-B5A7-65252CD163C0}" sibTransId="{C4B60C65-1A6C-43AA-AD43-D973304FC1B5}"/>
    <dgm:cxn modelId="{616465A9-F0F9-4968-9F56-714367DFB0EF}" type="presOf" srcId="{C870DA4E-159A-431A-B6FB-CFD420376F08}" destId="{8044CA9D-19CB-4B32-B013-03A41D470C95}" srcOrd="0" destOrd="0" presId="urn:microsoft.com/office/officeart/2005/8/layout/chevron2"/>
    <dgm:cxn modelId="{385279FB-1F9F-4737-A34D-94D251759BD3}" type="presOf" srcId="{EE7A3BA0-6016-465C-BAA9-B455B2DAEB6C}" destId="{A279690D-4F65-4A77-A33A-BF3433FEDEF6}"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575EA1B7-8DB8-4055-814E-00ABFAAE7119}" srcId="{05DB8AF4-F1F6-4A30-9E3A-8320FAC31751}" destId="{0EF3717F-8EE7-40AE-A816-126BE7007668}" srcOrd="0" destOrd="0" parTransId="{382100E2-F633-4B10-B239-6B8C28F56791}" sibTransId="{174B7E43-4913-4C6B-BCF9-ED5B99161BBE}"/>
    <dgm:cxn modelId="{E8B30A06-56D5-44DE-95E5-105CF9D4D43D}" type="presOf" srcId="{65454602-5813-4BB0-95ED-BF3021C7E78F}" destId="{DC745054-6031-4783-A994-491F4FF27DC8}" srcOrd="0" destOrd="0" presId="urn:microsoft.com/office/officeart/2005/8/layout/chevron2"/>
    <dgm:cxn modelId="{4DBCB1A2-5DDD-40D0-9C51-1716C6F3981E}" srcId="{65454602-5813-4BB0-95ED-BF3021C7E78F}" destId="{CFD6934E-0C33-438A-9E01-0DF6757CBB02}" srcOrd="0" destOrd="0" parTransId="{2F411D95-7FBB-439B-A4D6-E18270DABCEC}" sibTransId="{FD683B27-7979-40B5-80FB-5AC76617CF15}"/>
    <dgm:cxn modelId="{E1887045-DF60-4CA7-AE54-83FA686E8117}" srcId="{7F32B189-0CAA-499A-A474-6C9CDAC3B2A7}" destId="{EE7A3BA0-6016-465C-BAA9-B455B2DAEB6C}" srcOrd="0" destOrd="0" parTransId="{454A6BA9-B39F-4744-9186-A8D7DEEED2C5}" sibTransId="{B3797599-0779-4F96-8811-8BD02C5A51DB}"/>
    <dgm:cxn modelId="{58A9D900-582B-44D1-ACF2-396F120ED288}" type="presOf" srcId="{CFD6934E-0C33-438A-9E01-0DF6757CBB02}" destId="{46EADBC0-8A59-48B6-8A1D-EE7F9F3FE814}"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122171D6-59DC-4F9B-9B41-0131F0048370}" srcId="{74AAC4F9-676F-459F-8537-F68B9B898254}" destId="{2E7A5AAD-B2DB-47EB-A8F3-F73E8685688A}" srcOrd="0" destOrd="0" parTransId="{35758351-921C-440E-A69E-37441FD6E429}" sibTransId="{B9337407-FAEA-423A-8DA1-F67306DB6F12}"/>
    <dgm:cxn modelId="{BF3E964E-3743-47FD-A254-0F2E6DFAE6E9}" type="presOf" srcId="{05DB8AF4-F1F6-4A30-9E3A-8320FAC31751}" destId="{875017F9-F9A9-49B5-AE44-0FE3F51A57A5}" srcOrd="0" destOrd="0" presId="urn:microsoft.com/office/officeart/2005/8/layout/chevron2"/>
    <dgm:cxn modelId="{93B607B7-4A01-4C8A-A234-90CCAFBEEBD9}" srcId="{46D7DAB3-FCD9-4172-87BD-DE7C0A5CAA98}" destId="{5D042A59-4761-4E32-BD10-61A53ED7C70D}" srcOrd="0" destOrd="0" parTransId="{687B25E2-210A-4788-A8A2-4F6E738046E7}" sibTransId="{3A17ED81-B8C4-4ACE-9DB7-A073AC1C5C41}"/>
    <dgm:cxn modelId="{9B229B2F-9699-4982-B967-8F4F892A1EDA}" type="presOf" srcId="{46D7DAB3-FCD9-4172-87BD-DE7C0A5CAA98}" destId="{C9A75B86-0BE6-4263-AC4D-6E672D82CF93}"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F0721A8F-C9B2-4381-A82E-05AD353874A8}" type="presOf" srcId="{7F32B189-0CAA-499A-A474-6C9CDAC3B2A7}" destId="{6733DFC0-9B8B-4F70-81A0-4887BCAFD7DA}"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AFFF8A19-B40A-4EA7-B467-5F8E1AAC7B57}" type="presOf" srcId="{74AAC4F9-676F-459F-8537-F68B9B898254}" destId="{98CC2400-2B26-4DD1-854F-8DC55FECFA35}"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1A293EA5-704E-44EF-A06A-4A12735B4AAC}" srcId="{74AAC4F9-676F-459F-8537-F68B9B898254}" destId="{46D7DAB3-FCD9-4172-87BD-DE7C0A5CAA98}" srcOrd="2" destOrd="0" parTransId="{739DCCF6-0E0B-490A-A22F-7BA1F426E118}" sibTransId="{D2FA77D0-80EF-4568-AC1B-D89616A72CE3}"/>
    <dgm:cxn modelId="{C255442F-D6CA-4825-AF01-87B5B54BBDE1}" srcId="{74AAC4F9-676F-459F-8537-F68B9B898254}" destId="{05DB8AF4-F1F6-4A30-9E3A-8320FAC31751}" srcOrd="4" destOrd="0" parTransId="{968952D3-5E2B-4ECB-88E7-CF62EF1A7415}" sibTransId="{D494BF6F-DB22-488B-9C7F-363A35BB47BE}"/>
    <dgm:cxn modelId="{CA0E6BB2-4B79-45F7-A263-1181DFE35F73}" srcId="{2E7A5AAD-B2DB-47EB-A8F3-F73E8685688A}" destId="{1C82BE40-9B87-4F42-A528-FDBAE405F2B2}" srcOrd="0" destOrd="0" parTransId="{67ADBB43-F7C3-4513-9A7B-5AD76CD095AE}" sibTransId="{89F8C4AA-231A-4839-9FAA-6F8C8F2FDC1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hu-HU" sz="1800" b="0" kern="1200" dirty="0">
              <a:solidFill>
                <a:schemeClr val="bg1">
                  <a:lumMod val="75000"/>
                </a:schemeClr>
              </a:solidFill>
              <a:latin typeface="Comfortaa" panose="020F0603070200060003" pitchFamily="34" charset="0"/>
            </a:rPr>
            <a:t>Climate Change</a:t>
          </a:r>
          <a:endParaRPr lang="en-US" sz="2000" b="0" kern="1200" dirty="0">
            <a:solidFill>
              <a:schemeClr val="bg1">
                <a:lumMod val="75000"/>
              </a:schemeClr>
            </a:solidFill>
            <a:latin typeface="Comfortaa" panose="020F0603070200060003" pitchFamily="34" charset="0"/>
          </a:endParaRP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Complexity</a:t>
          </a:r>
          <a:endParaRPr lang="en-US" sz="2000" b="0" kern="1200" dirty="0">
            <a:solidFill>
              <a:schemeClr val="bg1">
                <a:lumMod val="75000"/>
              </a:schemeClr>
            </a:solidFill>
            <a:latin typeface="Comfortaa" panose="020F0603070200060003" pitchFamily="34" charset="0"/>
          </a:endParaRP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Transitions</a:t>
          </a:r>
          <a:endParaRPr lang="en-US" sz="2000" b="0" kern="1200" dirty="0">
            <a:solidFill>
              <a:schemeClr val="bg1">
                <a:lumMod val="75000"/>
              </a:schemeClr>
            </a:solidFill>
            <a:latin typeface="Comfortaa" panose="020F0603070200060003" pitchFamily="34" charset="0"/>
          </a:endParaRP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Renewables</a:t>
          </a:r>
          <a:endParaRPr lang="en-US" sz="2000" b="0" kern="1200" dirty="0">
            <a:solidFill>
              <a:schemeClr val="bg1">
                <a:lumMod val="75000"/>
              </a:schemeClr>
            </a:solidFill>
            <a:latin typeface="Comfortaa" panose="020F0603070200060003" pitchFamily="34" charset="0"/>
          </a:endParaRP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Challenges</a:t>
          </a:r>
          <a:endParaRPr lang="en-US" sz="2000" b="0" kern="1200" dirty="0">
            <a:solidFill>
              <a:schemeClr val="bg1">
                <a:lumMod val="75000"/>
              </a:schemeClr>
            </a:solidFill>
            <a:latin typeface="Comfortaa" panose="020F0603070200060003" pitchFamily="34" charset="0"/>
          </a:endParaRP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Trilemma</a:t>
          </a:r>
          <a:endParaRPr lang="en-US" sz="2000" b="0" kern="1200" dirty="0">
            <a:solidFill>
              <a:schemeClr val="bg1">
                <a:lumMod val="75000"/>
              </a:schemeClr>
            </a:solidFill>
            <a:latin typeface="Comfortaa" panose="020F0603070200060003" pitchFamily="34" charset="0"/>
          </a:endParaRPr>
        </a:p>
      </dsp:txBody>
      <dsp:txXfrm rot="-5400000">
        <a:off x="548274" y="3306396"/>
        <a:ext cx="2171590" cy="4594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hu-HU" sz="1800" b="0" kern="1200" dirty="0">
              <a:solidFill>
                <a:schemeClr val="bg1">
                  <a:lumMod val="75000"/>
                </a:schemeClr>
              </a:solidFill>
              <a:latin typeface="Comfortaa" panose="020F0603070200060003" pitchFamily="34" charset="0"/>
            </a:rPr>
            <a:t>Climate Change</a:t>
          </a:r>
          <a:endParaRPr lang="en-US" sz="2000" b="0" kern="1200" dirty="0">
            <a:solidFill>
              <a:schemeClr val="bg1">
                <a:lumMod val="75000"/>
              </a:schemeClr>
            </a:solidFill>
            <a:latin typeface="Comfortaa" panose="020F0603070200060003" pitchFamily="34" charset="0"/>
          </a:endParaRP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Complexity</a:t>
          </a:r>
          <a:endParaRPr lang="en-US" sz="2000" b="0" kern="1200" dirty="0">
            <a:solidFill>
              <a:schemeClr val="bg1">
                <a:lumMod val="75000"/>
              </a:schemeClr>
            </a:solidFill>
            <a:latin typeface="Comfortaa" panose="020F0603070200060003" pitchFamily="34" charset="0"/>
          </a:endParaRP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Transitions</a:t>
          </a:r>
          <a:endParaRPr lang="en-US" sz="2000" b="0" kern="1200" dirty="0">
            <a:solidFill>
              <a:schemeClr val="bg1">
                <a:lumMod val="75000"/>
              </a:schemeClr>
            </a:solidFill>
            <a:latin typeface="Comfortaa" panose="020F0603070200060003" pitchFamily="34" charset="0"/>
          </a:endParaRP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Renewables</a:t>
          </a:r>
          <a:endParaRPr lang="en-US" sz="2000" b="0" kern="1200" dirty="0">
            <a:solidFill>
              <a:schemeClr val="bg1">
                <a:lumMod val="75000"/>
              </a:schemeClr>
            </a:solidFill>
            <a:latin typeface="Comfortaa" panose="020F0603070200060003" pitchFamily="34" charset="0"/>
          </a:endParaRP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Challenges</a:t>
          </a:r>
          <a:endParaRPr lang="en-US" sz="2000" b="0" kern="1200" dirty="0">
            <a:solidFill>
              <a:schemeClr val="bg1">
                <a:lumMod val="75000"/>
              </a:schemeClr>
            </a:solidFill>
            <a:latin typeface="Comfortaa" panose="020F0603070200060003" pitchFamily="34" charset="0"/>
          </a:endParaRP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Trilemma</a:t>
          </a:r>
          <a:endParaRPr lang="en-US" sz="2000" b="0" kern="1200" dirty="0">
            <a:solidFill>
              <a:schemeClr val="bg1">
                <a:lumMod val="75000"/>
              </a:schemeClr>
            </a:solidFill>
            <a:latin typeface="Comfortaa" panose="020F0603070200060003" pitchFamily="34" charset="0"/>
          </a:endParaRPr>
        </a:p>
      </dsp:txBody>
      <dsp:txXfrm rot="-5400000">
        <a:off x="548274" y="3306396"/>
        <a:ext cx="2171590" cy="45940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hu-HU" sz="1800" b="0" kern="1200" dirty="0">
              <a:solidFill>
                <a:schemeClr val="bg1">
                  <a:lumMod val="75000"/>
                </a:schemeClr>
              </a:solidFill>
              <a:latin typeface="Comfortaa" panose="020F0603070200060003" pitchFamily="34" charset="0"/>
            </a:rPr>
            <a:t>Climate Change</a:t>
          </a:r>
          <a:endParaRPr lang="en-US" sz="2000" b="0" kern="1200" dirty="0">
            <a:solidFill>
              <a:schemeClr val="bg1">
                <a:lumMod val="75000"/>
              </a:schemeClr>
            </a:solidFill>
            <a:latin typeface="Comfortaa" panose="020F0603070200060003" pitchFamily="34" charset="0"/>
          </a:endParaRP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Complexity</a:t>
          </a:r>
          <a:endParaRPr lang="en-US" sz="2000" b="0" kern="1200" dirty="0">
            <a:solidFill>
              <a:schemeClr val="bg1">
                <a:lumMod val="75000"/>
              </a:schemeClr>
            </a:solidFill>
            <a:latin typeface="Comfortaa" panose="020F0603070200060003" pitchFamily="34" charset="0"/>
          </a:endParaRP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Transitions</a:t>
          </a:r>
          <a:endParaRPr lang="en-US" sz="2000" b="0" kern="1200" dirty="0">
            <a:solidFill>
              <a:schemeClr val="bg1">
                <a:lumMod val="75000"/>
              </a:schemeClr>
            </a:solidFill>
            <a:latin typeface="Comfortaa" panose="020F0603070200060003" pitchFamily="34" charset="0"/>
          </a:endParaRP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Renewables</a:t>
          </a:r>
          <a:endParaRPr lang="en-US" sz="2000" b="0" kern="1200" dirty="0">
            <a:solidFill>
              <a:schemeClr val="bg1">
                <a:lumMod val="75000"/>
              </a:schemeClr>
            </a:solidFill>
            <a:latin typeface="Comfortaa" panose="020F0603070200060003" pitchFamily="34" charset="0"/>
          </a:endParaRP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Challenges</a:t>
          </a:r>
          <a:endParaRPr lang="en-US" sz="2000" b="0" kern="1200" dirty="0">
            <a:solidFill>
              <a:schemeClr val="bg1">
                <a:lumMod val="75000"/>
              </a:schemeClr>
            </a:solidFill>
            <a:latin typeface="Comfortaa" panose="020F0603070200060003" pitchFamily="34" charset="0"/>
          </a:endParaRP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Trilemma</a:t>
          </a:r>
          <a:endParaRPr lang="en-US" sz="2000" b="0" kern="1200" dirty="0">
            <a:solidFill>
              <a:schemeClr val="bg1">
                <a:lumMod val="75000"/>
              </a:schemeClr>
            </a:solidFill>
            <a:latin typeface="Comfortaa" panose="020F0603070200060003" pitchFamily="34" charset="0"/>
          </a:endParaRPr>
        </a:p>
      </dsp:txBody>
      <dsp:txXfrm rot="-5400000">
        <a:off x="548274" y="3306396"/>
        <a:ext cx="2171590" cy="4594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hu-HU" sz="1800" b="0" kern="1200" dirty="0">
              <a:solidFill>
                <a:schemeClr val="bg1">
                  <a:lumMod val="75000"/>
                </a:schemeClr>
              </a:solidFill>
              <a:latin typeface="Comfortaa" panose="020F0603070200060003" pitchFamily="34" charset="0"/>
            </a:rPr>
            <a:t>Climate Change</a:t>
          </a:r>
          <a:endParaRPr lang="en-US" sz="2000" b="0" kern="1200" dirty="0">
            <a:solidFill>
              <a:schemeClr val="bg1">
                <a:lumMod val="75000"/>
              </a:schemeClr>
            </a:solidFill>
            <a:latin typeface="Comfortaa" panose="020F0603070200060003" pitchFamily="34" charset="0"/>
          </a:endParaRP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Complexity</a:t>
          </a:r>
          <a:endParaRPr lang="en-US" sz="2000" b="0" kern="1200" dirty="0">
            <a:solidFill>
              <a:schemeClr val="bg1">
                <a:lumMod val="75000"/>
              </a:schemeClr>
            </a:solidFill>
            <a:latin typeface="Comfortaa" panose="020F0603070200060003" pitchFamily="34" charset="0"/>
          </a:endParaRP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Transitions</a:t>
          </a:r>
          <a:endParaRPr lang="en-US" sz="2000" b="0" kern="1200" dirty="0">
            <a:solidFill>
              <a:schemeClr val="bg1">
                <a:lumMod val="75000"/>
              </a:schemeClr>
            </a:solidFill>
            <a:latin typeface="Comfortaa" panose="020F0603070200060003" pitchFamily="34" charset="0"/>
          </a:endParaRP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Renewables</a:t>
          </a:r>
          <a:endParaRPr lang="en-US" sz="2000" b="0" kern="1200" dirty="0">
            <a:solidFill>
              <a:schemeClr val="bg1">
                <a:lumMod val="75000"/>
              </a:schemeClr>
            </a:solidFill>
            <a:latin typeface="Comfortaa" panose="020F0603070200060003" pitchFamily="34" charset="0"/>
          </a:endParaRP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Challenges</a:t>
          </a:r>
          <a:endParaRPr lang="en-US" sz="2000" b="0" kern="1200" dirty="0">
            <a:solidFill>
              <a:schemeClr val="bg1">
                <a:lumMod val="75000"/>
              </a:schemeClr>
            </a:solidFill>
            <a:latin typeface="Comfortaa" panose="020F0603070200060003" pitchFamily="34" charset="0"/>
          </a:endParaRP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Trilemma</a:t>
          </a:r>
          <a:endParaRPr lang="en-US" sz="2000" b="0" kern="1200" dirty="0">
            <a:solidFill>
              <a:schemeClr val="bg1">
                <a:lumMod val="75000"/>
              </a:schemeClr>
            </a:solidFill>
            <a:latin typeface="Comfortaa" panose="020F0603070200060003" pitchFamily="34" charset="0"/>
          </a:endParaRPr>
        </a:p>
      </dsp:txBody>
      <dsp:txXfrm rot="-5400000">
        <a:off x="548274" y="3306396"/>
        <a:ext cx="2171590" cy="4594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hu-HU" sz="1800" b="0" kern="1200" dirty="0">
              <a:solidFill>
                <a:schemeClr val="bg1">
                  <a:lumMod val="75000"/>
                </a:schemeClr>
              </a:solidFill>
              <a:latin typeface="Comfortaa" panose="020F0603070200060003" pitchFamily="34" charset="0"/>
            </a:rPr>
            <a:t>Climate Change</a:t>
          </a:r>
          <a:endParaRPr lang="en-US" sz="2000" b="0" kern="1200" dirty="0">
            <a:solidFill>
              <a:schemeClr val="bg1">
                <a:lumMod val="75000"/>
              </a:schemeClr>
            </a:solidFill>
            <a:latin typeface="Comfortaa" panose="020F0603070200060003" pitchFamily="34" charset="0"/>
          </a:endParaRP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Complexity</a:t>
          </a:r>
          <a:endParaRPr lang="en-US" sz="2000" b="0" kern="1200" dirty="0">
            <a:solidFill>
              <a:schemeClr val="bg1">
                <a:lumMod val="75000"/>
              </a:schemeClr>
            </a:solidFill>
            <a:latin typeface="Comfortaa" panose="020F0603070200060003" pitchFamily="34" charset="0"/>
          </a:endParaRP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Transitions</a:t>
          </a:r>
          <a:endParaRPr lang="en-US" sz="2000" b="0" kern="1200" dirty="0">
            <a:solidFill>
              <a:schemeClr val="bg1">
                <a:lumMod val="75000"/>
              </a:schemeClr>
            </a:solidFill>
            <a:latin typeface="Comfortaa" panose="020F0603070200060003" pitchFamily="34" charset="0"/>
          </a:endParaRP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Renewables</a:t>
          </a:r>
          <a:endParaRPr lang="en-US" sz="2000" b="0" kern="1200" dirty="0">
            <a:solidFill>
              <a:schemeClr val="bg1">
                <a:lumMod val="75000"/>
              </a:schemeClr>
            </a:solidFill>
            <a:latin typeface="Comfortaa" panose="020F0603070200060003" pitchFamily="34" charset="0"/>
          </a:endParaRP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Challenges</a:t>
          </a:r>
          <a:endParaRPr lang="en-US" sz="2000" b="0" kern="1200" dirty="0">
            <a:solidFill>
              <a:schemeClr val="bg1">
                <a:lumMod val="75000"/>
              </a:schemeClr>
            </a:solidFill>
            <a:latin typeface="Comfortaa" panose="020F0603070200060003" pitchFamily="34" charset="0"/>
          </a:endParaRP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Trilemma</a:t>
          </a:r>
          <a:endParaRPr lang="en-US" sz="2000" b="0" kern="1200" dirty="0">
            <a:solidFill>
              <a:schemeClr val="bg1">
                <a:lumMod val="75000"/>
              </a:schemeClr>
            </a:solidFill>
            <a:latin typeface="Comfortaa" panose="020F0603070200060003" pitchFamily="34" charset="0"/>
          </a:endParaRPr>
        </a:p>
      </dsp:txBody>
      <dsp:txXfrm rot="-5400000">
        <a:off x="548274" y="3306396"/>
        <a:ext cx="2171590" cy="4594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kern="1200" dirty="0">
              <a:solidFill>
                <a:schemeClr val="bg1">
                  <a:lumMod val="75000"/>
                </a:schemeClr>
              </a:solidFill>
              <a:latin typeface="Comfortaa" panose="020F0603070200060003" pitchFamily="34" charset="0"/>
            </a:rPr>
            <a:t>Climate Change</a:t>
          </a: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Complexity</a:t>
          </a: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Transitions</a:t>
          </a: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Renewables</a:t>
          </a: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Challenges</a:t>
          </a: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a:solidFill>
                <a:schemeClr val="bg1">
                  <a:lumMod val="75000"/>
                </a:schemeClr>
              </a:solidFill>
              <a:latin typeface="Comfortaa" panose="020F0603070200060003" pitchFamily="34" charset="0"/>
            </a:rPr>
            <a:t>Trilemma</a:t>
          </a:r>
        </a:p>
      </dsp:txBody>
      <dsp:txXfrm rot="-5400000">
        <a:off x="548274" y="3306396"/>
        <a:ext cx="2171590" cy="45940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5A7268-AF7F-418E-8311-8B5E7337DB64}" type="datetimeFigureOut">
              <a:rPr lang="en-US" smtClean="0"/>
              <a:t>3/22/2017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B534B1-9C85-41C5-A091-AA87A62AA090}" type="slidenum">
              <a:rPr lang="en-US" smtClean="0"/>
              <a:t>‹#›</a:t>
            </a:fld>
            <a:endParaRPr lang="en-US"/>
          </a:p>
        </p:txBody>
      </p:sp>
    </p:spTree>
    <p:extLst>
      <p:ext uri="{BB962C8B-B14F-4D97-AF65-F5344CB8AC3E}">
        <p14:creationId xmlns:p14="http://schemas.microsoft.com/office/powerpoint/2010/main" val="79992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C726F-EB8A-4E33-B923-54B2143F0489}" type="datetimeFigureOut">
              <a:rPr lang="en-US" smtClean="0"/>
              <a:t>3/22/2017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A7A3D-D7A2-476B-B033-30ECF94A7748}" type="slidenum">
              <a:rPr lang="en-US" smtClean="0"/>
              <a:t>‹#›</a:t>
            </a:fld>
            <a:endParaRPr lang="en-US"/>
          </a:p>
        </p:txBody>
      </p:sp>
    </p:spTree>
    <p:extLst>
      <p:ext uri="{BB962C8B-B14F-4D97-AF65-F5344CB8AC3E}">
        <p14:creationId xmlns:p14="http://schemas.microsoft.com/office/powerpoint/2010/main" val="499914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Hockey_stick_graph#CITEREFMannBradleyHughes1999"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pa.gov/climate-change-science/causes-climate-change#Sun"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epa.gov/climate-change-science/causes-climate-change#Greenhouse" TargetMode="External"/><Relationship Id="rId4" Type="http://schemas.openxmlformats.org/officeDocument/2006/relationships/hyperlink" Target="https://www.epa.gov/climate-change-science/causes-climate-change#Reflectivit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a:t>
            </a:fld>
            <a:endParaRPr lang="en-US"/>
          </a:p>
        </p:txBody>
      </p:sp>
    </p:spTree>
    <p:extLst>
      <p:ext uri="{BB962C8B-B14F-4D97-AF65-F5344CB8AC3E}">
        <p14:creationId xmlns:p14="http://schemas.microsoft.com/office/powerpoint/2010/main" val="2913407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Lock-in</a:t>
            </a:r>
          </a:p>
          <a:p>
            <a:r>
              <a:rPr lang="en-US" dirty="0"/>
              <a:t>First Liv-Man line, </a:t>
            </a:r>
            <a:r>
              <a:rPr lang="en-US" dirty="0" err="1"/>
              <a:t>frist</a:t>
            </a:r>
            <a:r>
              <a:rPr lang="en-US" baseline="0" dirty="0"/>
              <a:t> intercity line in the world</a:t>
            </a:r>
          </a:p>
          <a:p>
            <a:r>
              <a:rPr lang="en-US" dirty="0"/>
              <a:t>Originally created carts for horse to take the coal out of the mines, easier </a:t>
            </a:r>
            <a:r>
              <a:rPr lang="en-US" dirty="0" err="1"/>
              <a:t>tracktion</a:t>
            </a:r>
            <a:r>
              <a:rPr lang="en-US" dirty="0"/>
              <a:t>.</a:t>
            </a:r>
          </a:p>
          <a:p>
            <a:r>
              <a:rPr lang="en-US" dirty="0"/>
              <a:t>http://thefrogandpenguinn.blogspot.co.uk/2011/05/update-on-two-horses-asses.html</a:t>
            </a:r>
          </a:p>
        </p:txBody>
      </p:sp>
      <p:sp>
        <p:nvSpPr>
          <p:cNvPr id="4" name="Slide Number Placeholder 3"/>
          <p:cNvSpPr>
            <a:spLocks noGrp="1"/>
          </p:cNvSpPr>
          <p:nvPr>
            <p:ph type="sldNum" sz="quarter" idx="10"/>
          </p:nvPr>
        </p:nvSpPr>
        <p:spPr/>
        <p:txBody>
          <a:bodyPr/>
          <a:lstStyle/>
          <a:p>
            <a:fld id="{89FA7A3D-D7A2-476B-B033-30ECF94A7748}" type="slidenum">
              <a:rPr lang="en-US" smtClean="0"/>
              <a:t>10</a:t>
            </a:fld>
            <a:endParaRPr lang="en-US"/>
          </a:p>
        </p:txBody>
      </p:sp>
    </p:spTree>
    <p:extLst>
      <p:ext uri="{BB962C8B-B14F-4D97-AF65-F5344CB8AC3E}">
        <p14:creationId xmlns:p14="http://schemas.microsoft.com/office/powerpoint/2010/main" val="2370079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Fouquet (2008)</a:t>
            </a:r>
          </a:p>
          <a:p>
            <a:r>
              <a:rPr lang="en-US" dirty="0"/>
              <a:t>Energy Transitions take time – but they are speeding up.</a:t>
            </a:r>
          </a:p>
          <a:p>
            <a:r>
              <a:rPr lang="en-US" dirty="0"/>
              <a:t>The problem with fossil</a:t>
            </a:r>
            <a:r>
              <a:rPr lang="en-US" baseline="0" dirty="0"/>
              <a:t> fuels</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11</a:t>
            </a:fld>
            <a:endParaRPr lang="en-US"/>
          </a:p>
        </p:txBody>
      </p:sp>
    </p:spTree>
    <p:extLst>
      <p:ext uri="{BB962C8B-B14F-4D97-AF65-F5344CB8AC3E}">
        <p14:creationId xmlns:p14="http://schemas.microsoft.com/office/powerpoint/2010/main" val="1189303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King Hubbert 1956 – he </a:t>
            </a:r>
            <a:r>
              <a:rPr lang="en-US" dirty="0" err="1"/>
              <a:t>pridcted</a:t>
            </a:r>
            <a:r>
              <a:rPr lang="en-US" dirty="0"/>
              <a:t> that US oil would peak around 1970 – it was actually very spot on – for conventional oil</a:t>
            </a:r>
          </a:p>
          <a:p>
            <a:r>
              <a:rPr lang="en-US" dirty="0"/>
              <a:t>So we need to speed up the transition much faster</a:t>
            </a:r>
            <a:r>
              <a:rPr lang="en-US" baseline="0" dirty="0"/>
              <a:t> than historical examples</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12</a:t>
            </a:fld>
            <a:endParaRPr lang="en-US"/>
          </a:p>
        </p:txBody>
      </p:sp>
    </p:spTree>
    <p:extLst>
      <p:ext uri="{BB962C8B-B14F-4D97-AF65-F5344CB8AC3E}">
        <p14:creationId xmlns:p14="http://schemas.microsoft.com/office/powerpoint/2010/main" val="156006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is not so easy, since </a:t>
            </a:r>
            <a:r>
              <a:rPr lang="en-US" dirty="0" err="1"/>
              <a:t>eroei</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13</a:t>
            </a:fld>
            <a:endParaRPr lang="en-US"/>
          </a:p>
        </p:txBody>
      </p:sp>
    </p:spTree>
    <p:extLst>
      <p:ext uri="{BB962C8B-B14F-4D97-AF65-F5344CB8AC3E}">
        <p14:creationId xmlns:p14="http://schemas.microsoft.com/office/powerpoint/2010/main" val="218304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Massive, two orders of magnitude investment scale-up is needed</a:t>
            </a:r>
          </a:p>
        </p:txBody>
      </p:sp>
      <p:sp>
        <p:nvSpPr>
          <p:cNvPr id="4" name="Slide Number Placeholder 3"/>
          <p:cNvSpPr>
            <a:spLocks noGrp="1"/>
          </p:cNvSpPr>
          <p:nvPr>
            <p:ph type="sldNum" sz="quarter" idx="10"/>
          </p:nvPr>
        </p:nvSpPr>
        <p:spPr/>
        <p:txBody>
          <a:bodyPr/>
          <a:lstStyle/>
          <a:p>
            <a:fld id="{89FA7A3D-D7A2-476B-B033-30ECF94A7748}" type="slidenum">
              <a:rPr lang="en-US" smtClean="0"/>
              <a:t>14</a:t>
            </a:fld>
            <a:endParaRPr lang="en-US"/>
          </a:p>
        </p:txBody>
      </p:sp>
    </p:spTree>
    <p:extLst>
      <p:ext uri="{BB962C8B-B14F-4D97-AF65-F5344CB8AC3E}">
        <p14:creationId xmlns:p14="http://schemas.microsoft.com/office/powerpoint/2010/main" val="1714402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INDC,</a:t>
            </a:r>
          </a:p>
          <a:p>
            <a:r>
              <a:rPr lang="en-US" dirty="0"/>
              <a:t>Accountability,</a:t>
            </a:r>
          </a:p>
          <a:p>
            <a:r>
              <a:rPr lang="en-US" dirty="0"/>
              <a:t>Developing</a:t>
            </a:r>
            <a:r>
              <a:rPr lang="en-US" baseline="0" dirty="0"/>
              <a:t> nations want to emit</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15</a:t>
            </a:fld>
            <a:endParaRPr lang="en-US"/>
          </a:p>
        </p:txBody>
      </p:sp>
    </p:spTree>
    <p:extLst>
      <p:ext uri="{BB962C8B-B14F-4D97-AF65-F5344CB8AC3E}">
        <p14:creationId xmlns:p14="http://schemas.microsoft.com/office/powerpoint/2010/main" val="2223321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based,</a:t>
            </a:r>
          </a:p>
          <a:p>
            <a:r>
              <a:rPr lang="en-US" dirty="0" err="1"/>
              <a:t>Gdp</a:t>
            </a:r>
            <a:r>
              <a:rPr lang="en-US" baseline="0" dirty="0"/>
              <a:t> base, consumption - productions based</a:t>
            </a:r>
          </a:p>
          <a:p>
            <a:r>
              <a:rPr lang="en-US" baseline="0" dirty="0"/>
              <a:t>Stock based, rate based</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16</a:t>
            </a:fld>
            <a:endParaRPr lang="en-US"/>
          </a:p>
        </p:txBody>
      </p:sp>
    </p:spTree>
    <p:extLst>
      <p:ext uri="{BB962C8B-B14F-4D97-AF65-F5344CB8AC3E}">
        <p14:creationId xmlns:p14="http://schemas.microsoft.com/office/powerpoint/2010/main" val="289747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a:t>
            </a:r>
            <a:r>
              <a:rPr lang="en-US" dirty="0" err="1"/>
              <a:t>transitiosn</a:t>
            </a:r>
            <a:r>
              <a:rPr lang="en-US" dirty="0"/>
              <a:t> to</a:t>
            </a:r>
            <a:r>
              <a:rPr lang="en-US" baseline="0" dirty="0"/>
              <a:t> renewables we also have the energy trilemma problem</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17</a:t>
            </a:fld>
            <a:endParaRPr lang="en-US"/>
          </a:p>
        </p:txBody>
      </p:sp>
    </p:spTree>
    <p:extLst>
      <p:ext uri="{BB962C8B-B14F-4D97-AF65-F5344CB8AC3E}">
        <p14:creationId xmlns:p14="http://schemas.microsoft.com/office/powerpoint/2010/main" val="2213008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the geometric mean of these grades and plot</a:t>
            </a:r>
            <a:r>
              <a:rPr lang="en-US" baseline="0" dirty="0"/>
              <a:t> the on a world map this is what we get, where we can clearly see some correlation between economic wealth and the average of the E3I.</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18</a:t>
            </a:fld>
            <a:endParaRPr lang="en-US"/>
          </a:p>
        </p:txBody>
      </p:sp>
    </p:spTree>
    <p:extLst>
      <p:ext uri="{BB962C8B-B14F-4D97-AF65-F5344CB8AC3E}">
        <p14:creationId xmlns:p14="http://schemas.microsoft.com/office/powerpoint/2010/main" val="1280299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what is more interesting to look at the component deficit:</a:t>
            </a:r>
            <a:r>
              <a:rPr lang="en-US" baseline="0" dirty="0"/>
              <a:t> e.g. the deviation from mean of each component.</a:t>
            </a:r>
          </a:p>
          <a:p>
            <a:pPr rtl="0"/>
            <a:r>
              <a:rPr lang="en-US" baseline="0" dirty="0"/>
              <a:t>We will do this using a concept of a color wheel. Every color on the screen is displayed as a mixture of three numbers of saturation, R,G,B.</a:t>
            </a:r>
          </a:p>
          <a:p>
            <a:pPr rtl="0"/>
            <a:r>
              <a:rPr lang="en-US" baseline="0" dirty="0"/>
              <a:t>Let u replace the R,G,B with the deviation from the geometric mean of the energy trilemma index of each component, sustainability, security and affordability.</a:t>
            </a:r>
          </a:p>
          <a:p>
            <a:pPr rtl="0"/>
            <a:r>
              <a:rPr lang="en-US" baseline="0" dirty="0"/>
              <a:t>Then attach a color to each of these on components the color wheel. Then each of the countries will get a color, based on the values of their components.</a:t>
            </a:r>
          </a:p>
          <a:p>
            <a:pPr rtl="0"/>
            <a:r>
              <a:rPr lang="en-US" baseline="0" dirty="0"/>
              <a:t>On the color wheel the further from the center a point is the greater is the imbalance in that component. Bubble sizes correspond to population in this graph. What we can see that most of the countries are in the red, while south American and African countries are in the green. This means that relatively to each other, sustainability is the biggest problem of energy today, followed by security and by far ahead of affordability – only a mild problem in some European countries, with stable and sustainable grids such as France or Iceland or Switzerland or in Japan.</a:t>
            </a:r>
          </a:p>
          <a:p>
            <a:pPr rtl="0"/>
            <a:r>
              <a:rPr lang="en-US" baseline="0" dirty="0"/>
              <a:t>If we want to solve the sustainability component in future energy systems we will have a high penetration of renewables, which will compromise on the security of supply. Storage links these components together – and is also affects affordability.</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19</a:t>
            </a:fld>
            <a:endParaRPr lang="en-US"/>
          </a:p>
        </p:txBody>
      </p:sp>
    </p:spTree>
    <p:extLst>
      <p:ext uri="{BB962C8B-B14F-4D97-AF65-F5344CB8AC3E}">
        <p14:creationId xmlns:p14="http://schemas.microsoft.com/office/powerpoint/2010/main" val="322007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a:t>
            </a:fld>
            <a:endParaRPr lang="en-US"/>
          </a:p>
        </p:txBody>
      </p:sp>
    </p:spTree>
    <p:extLst>
      <p:ext uri="{BB962C8B-B14F-4D97-AF65-F5344CB8AC3E}">
        <p14:creationId xmlns:p14="http://schemas.microsoft.com/office/powerpoint/2010/main" val="594496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useful partners doing energy transitions</a:t>
            </a:r>
            <a:r>
              <a:rPr lang="en-US" baseline="0" dirty="0"/>
              <a:t> research</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20</a:t>
            </a:fld>
            <a:endParaRPr lang="en-US"/>
          </a:p>
        </p:txBody>
      </p:sp>
    </p:spTree>
    <p:extLst>
      <p:ext uri="{BB962C8B-B14F-4D97-AF65-F5344CB8AC3E}">
        <p14:creationId xmlns:p14="http://schemas.microsoft.com/office/powerpoint/2010/main" val="3222577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p>
          <a:p>
            <a:r>
              <a:rPr lang="en-US" dirty="0"/>
              <a:t>-the organizations</a:t>
            </a:r>
          </a:p>
          <a:p>
            <a:r>
              <a:rPr lang="en-US" dirty="0"/>
              <a:t>-Earth</a:t>
            </a:r>
            <a:r>
              <a:rPr lang="en-US" baseline="0" dirty="0"/>
              <a:t>’s gases are in a delicate balance</a:t>
            </a:r>
          </a:p>
          <a:p>
            <a:r>
              <a:rPr lang="en-US" baseline="0" dirty="0"/>
              <a:t>-emission mostly come from energy</a:t>
            </a:r>
          </a:p>
          <a:p>
            <a:r>
              <a:rPr lang="en-US" baseline="0" dirty="0"/>
              <a:t>-hard to distribute because of trade and past</a:t>
            </a:r>
          </a:p>
          <a:p>
            <a:r>
              <a:rPr lang="en-US" baseline="0" dirty="0"/>
              <a:t>-stranded assets and lock-in effects make it even harder</a:t>
            </a:r>
          </a:p>
          <a:p>
            <a:r>
              <a:rPr lang="en-US" baseline="0" dirty="0"/>
              <a:t>-transitions also take time, especially for renewables</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21</a:t>
            </a:fld>
            <a:endParaRPr lang="en-US"/>
          </a:p>
        </p:txBody>
      </p:sp>
    </p:spTree>
    <p:extLst>
      <p:ext uri="{BB962C8B-B14F-4D97-AF65-F5344CB8AC3E}">
        <p14:creationId xmlns:p14="http://schemas.microsoft.com/office/powerpoint/2010/main" val="3706769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Polynesian sailors have </a:t>
            </a:r>
            <a:r>
              <a:rPr lang="en-US" dirty="0" err="1"/>
              <a:t>rouotinely</a:t>
            </a:r>
            <a:r>
              <a:rPr lang="en-US" dirty="0"/>
              <a:t> navigated</a:t>
            </a:r>
            <a:r>
              <a:rPr lang="en-US" baseline="0" dirty="0"/>
              <a:t> 4000 kilometers, from Tahiti to Hawaii, without any western </a:t>
            </a:r>
            <a:r>
              <a:rPr lang="en-US" baseline="0" dirty="0" err="1"/>
              <a:t>instrments</a:t>
            </a:r>
            <a:r>
              <a:rPr lang="en-US" baseline="0" dirty="0"/>
              <a:t> for survival</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22</a:t>
            </a:fld>
            <a:endParaRPr lang="en-US"/>
          </a:p>
        </p:txBody>
      </p:sp>
    </p:spTree>
    <p:extLst>
      <p:ext uri="{BB962C8B-B14F-4D97-AF65-F5344CB8AC3E}">
        <p14:creationId xmlns:p14="http://schemas.microsoft.com/office/powerpoint/2010/main" val="2046377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23</a:t>
            </a:fld>
            <a:endParaRPr lang="en-US"/>
          </a:p>
        </p:txBody>
      </p:sp>
    </p:spTree>
    <p:extLst>
      <p:ext uri="{BB962C8B-B14F-4D97-AF65-F5344CB8AC3E}">
        <p14:creationId xmlns:p14="http://schemas.microsoft.com/office/powerpoint/2010/main" val="1647425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sort of overarching academic</a:t>
            </a:r>
            <a:r>
              <a:rPr lang="en-US" baseline="0" dirty="0"/>
              <a:t> goal currently is to contribute to the global climate change discussion.</a:t>
            </a:r>
          </a:p>
          <a:p>
            <a:endParaRPr lang="en-US" baseline="0" dirty="0"/>
          </a:p>
          <a:p>
            <a:r>
              <a:rPr lang="en-US" baseline="0" dirty="0"/>
              <a:t>Historic event last year, the Paris Climate Agreement, but what is even more historic is China and the US pledging to sign it. A couple of days ago.</a:t>
            </a:r>
          </a:p>
          <a:p>
            <a:r>
              <a:rPr lang="en-US" baseline="0" dirty="0"/>
              <a:t>There is actually a conference going on right now in Oxford ECI about meeting the 1.5 targets, but the INDC’s take us to 3.5.</a:t>
            </a:r>
          </a:p>
          <a:p>
            <a:endParaRPr lang="en-US" baseline="0" dirty="0"/>
          </a:p>
          <a:p>
            <a:r>
              <a:rPr lang="en-US" baseline="0" dirty="0"/>
              <a:t>Since energy is very interrelated with climate change and the main source of emissions by far, I am taking a new, energy-based angle, by treating growth processes not as something governed by the paws of economics but rather than by the laws and limits of physics</a:t>
            </a:r>
          </a:p>
          <a:p>
            <a:endParaRPr lang="en-US" dirty="0"/>
          </a:p>
          <a:p>
            <a:r>
              <a:rPr lang="en-US" dirty="0"/>
              <a:t>science</a:t>
            </a:r>
            <a:r>
              <a:rPr lang="en-US" baseline="0" dirty="0"/>
              <a:t> paper 1968 </a:t>
            </a:r>
            <a:r>
              <a:rPr lang="en-US" baseline="0" dirty="0" err="1"/>
              <a:t>garett</a:t>
            </a:r>
            <a:r>
              <a:rPr lang="en-US" baseline="0" dirty="0"/>
              <a:t> </a:t>
            </a:r>
            <a:r>
              <a:rPr lang="en-US" baseline="0" dirty="0" err="1"/>
              <a:t>hardin</a:t>
            </a:r>
            <a:r>
              <a:rPr lang="en-US" baseline="0" dirty="0"/>
              <a:t> on pollution, </a:t>
            </a:r>
            <a:r>
              <a:rPr lang="en-US" dirty="0"/>
              <a:t>also gaming approach as tragedy of the commons or</a:t>
            </a:r>
            <a:r>
              <a:rPr lang="en-US" baseline="0" dirty="0"/>
              <a:t> a multiplayer prisoners dilemma</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a:t>
            </a:fld>
            <a:endParaRPr lang="en-US"/>
          </a:p>
        </p:txBody>
      </p:sp>
    </p:spTree>
    <p:extLst>
      <p:ext uri="{BB962C8B-B14F-4D97-AF65-F5344CB8AC3E}">
        <p14:creationId xmlns:p14="http://schemas.microsoft.com/office/powerpoint/2010/main" val="1636432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WMO </a:t>
            </a:r>
            <a:r>
              <a:rPr lang="en-US" dirty="0"/>
              <a:t>-</a:t>
            </a:r>
            <a:r>
              <a:rPr lang="hu-HU" dirty="0"/>
              <a:t>1966</a:t>
            </a:r>
            <a:r>
              <a:rPr lang="en-US" dirty="0"/>
              <a:t> create notion for climate phenomena longer than 10 years</a:t>
            </a:r>
          </a:p>
          <a:p>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3"/>
              </a:rPr>
              <a:t>Mann, Bradley &amp; Hughes 1999</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a:t>
            </a:fld>
            <a:endParaRPr lang="en-US"/>
          </a:p>
        </p:txBody>
      </p:sp>
    </p:spTree>
    <p:extLst>
      <p:ext uri="{BB962C8B-B14F-4D97-AF65-F5344CB8AC3E}">
        <p14:creationId xmlns:p14="http://schemas.microsoft.com/office/powerpoint/2010/main" val="110122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Variations in </a:t>
            </a:r>
            <a:r>
              <a:rPr lang="en-US" sz="1200" b="0" i="0" kern="1200" dirty="0">
                <a:solidFill>
                  <a:schemeClr val="tx1"/>
                </a:solidFill>
                <a:effectLst/>
                <a:latin typeface="+mn-lt"/>
                <a:ea typeface="+mn-ea"/>
                <a:cs typeface="+mn-cs"/>
                <a:hlinkClick r:id="rId3"/>
              </a:rPr>
              <a:t>the sun's energy</a:t>
            </a:r>
            <a:r>
              <a:rPr lang="en-US" sz="1200" b="0" i="0" kern="1200" dirty="0">
                <a:solidFill>
                  <a:schemeClr val="tx1"/>
                </a:solidFill>
                <a:effectLst/>
                <a:latin typeface="+mn-lt"/>
                <a:ea typeface="+mn-ea"/>
                <a:cs typeface="+mn-cs"/>
              </a:rPr>
              <a:t> reaching Earth</a:t>
            </a:r>
          </a:p>
          <a:p>
            <a:r>
              <a:rPr lang="en-US" sz="1200" b="0" i="0" kern="1200" dirty="0">
                <a:solidFill>
                  <a:schemeClr val="tx1"/>
                </a:solidFill>
                <a:effectLst/>
                <a:latin typeface="+mn-lt"/>
                <a:ea typeface="+mn-ea"/>
                <a:cs typeface="+mn-cs"/>
              </a:rPr>
              <a:t>Changes in the </a:t>
            </a:r>
            <a:r>
              <a:rPr lang="en-US" sz="1200" b="0" i="0" kern="1200" dirty="0">
                <a:solidFill>
                  <a:schemeClr val="tx1"/>
                </a:solidFill>
                <a:effectLst/>
                <a:latin typeface="+mn-lt"/>
                <a:ea typeface="+mn-ea"/>
                <a:cs typeface="+mn-cs"/>
                <a:hlinkClick r:id="rId4"/>
              </a:rPr>
              <a:t>reflectivity</a:t>
            </a:r>
            <a:r>
              <a:rPr lang="en-US" sz="1200" b="0" i="0" kern="1200" dirty="0">
                <a:solidFill>
                  <a:schemeClr val="tx1"/>
                </a:solidFill>
                <a:effectLst/>
                <a:latin typeface="+mn-lt"/>
                <a:ea typeface="+mn-ea"/>
                <a:cs typeface="+mn-cs"/>
              </a:rPr>
              <a:t> of Earth’s atmosphere and surface</a:t>
            </a:r>
          </a:p>
          <a:p>
            <a:r>
              <a:rPr lang="en-US" sz="1200" b="0" i="0" kern="1200" dirty="0">
                <a:solidFill>
                  <a:schemeClr val="tx1"/>
                </a:solidFill>
                <a:effectLst/>
                <a:latin typeface="+mn-lt"/>
                <a:ea typeface="+mn-ea"/>
                <a:cs typeface="+mn-cs"/>
              </a:rPr>
              <a:t>Changes in the </a:t>
            </a:r>
            <a:r>
              <a:rPr lang="en-US" sz="1200" b="0" i="0" kern="1200" dirty="0">
                <a:solidFill>
                  <a:schemeClr val="tx1"/>
                </a:solidFill>
                <a:effectLst/>
                <a:latin typeface="+mn-lt"/>
                <a:ea typeface="+mn-ea"/>
                <a:cs typeface="+mn-cs"/>
                <a:hlinkClick r:id="rId5"/>
              </a:rPr>
              <a:t>greenhouse effect</a:t>
            </a:r>
            <a:r>
              <a:rPr lang="en-US" sz="1200" b="0" i="0" kern="1200" dirty="0">
                <a:solidFill>
                  <a:schemeClr val="tx1"/>
                </a:solidFill>
                <a:effectLst/>
                <a:latin typeface="+mn-lt"/>
                <a:ea typeface="+mn-ea"/>
                <a:cs typeface="+mn-cs"/>
              </a:rPr>
              <a:t>, which affects the amount of heat retained by Earth’s atmosphere – this is a very delicate balance</a:t>
            </a:r>
          </a:p>
        </p:txBody>
      </p:sp>
      <p:sp>
        <p:nvSpPr>
          <p:cNvPr id="4" name="Slide Number Placeholder 3"/>
          <p:cNvSpPr>
            <a:spLocks noGrp="1"/>
          </p:cNvSpPr>
          <p:nvPr>
            <p:ph type="sldNum" sz="quarter" idx="10"/>
          </p:nvPr>
        </p:nvSpPr>
        <p:spPr/>
        <p:txBody>
          <a:bodyPr/>
          <a:lstStyle/>
          <a:p>
            <a:fld id="{89FA7A3D-D7A2-476B-B033-30ECF94A7748}" type="slidenum">
              <a:rPr lang="en-US" smtClean="0"/>
              <a:t>5</a:t>
            </a:fld>
            <a:endParaRPr lang="en-US"/>
          </a:p>
        </p:txBody>
      </p:sp>
    </p:spTree>
    <p:extLst>
      <p:ext uri="{BB962C8B-B14F-4D97-AF65-F5344CB8AC3E}">
        <p14:creationId xmlns:p14="http://schemas.microsoft.com/office/powerpoint/2010/main" val="650562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ECOFYS, 2010</a:t>
            </a:r>
          </a:p>
        </p:txBody>
      </p:sp>
      <p:sp>
        <p:nvSpPr>
          <p:cNvPr id="4" name="Slide Number Placeholder 3"/>
          <p:cNvSpPr>
            <a:spLocks noGrp="1"/>
          </p:cNvSpPr>
          <p:nvPr>
            <p:ph type="sldNum" sz="quarter" idx="10"/>
          </p:nvPr>
        </p:nvSpPr>
        <p:spPr/>
        <p:txBody>
          <a:bodyPr/>
          <a:lstStyle/>
          <a:p>
            <a:fld id="{89FA7A3D-D7A2-476B-B033-30ECF94A7748}" type="slidenum">
              <a:rPr lang="en-US" smtClean="0"/>
              <a:t>6</a:t>
            </a:fld>
            <a:endParaRPr lang="en-US"/>
          </a:p>
        </p:txBody>
      </p:sp>
    </p:spTree>
    <p:extLst>
      <p:ext uri="{BB962C8B-B14F-4D97-AF65-F5344CB8AC3E}">
        <p14:creationId xmlns:p14="http://schemas.microsoft.com/office/powerpoint/2010/main" val="539582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Emissions distributions is a tricky thing</a:t>
            </a:r>
          </a:p>
          <a:p>
            <a:r>
              <a:rPr lang="en-US" dirty="0"/>
              <a:t>Need to cater for developing countries</a:t>
            </a:r>
          </a:p>
        </p:txBody>
      </p:sp>
      <p:sp>
        <p:nvSpPr>
          <p:cNvPr id="4" name="Slide Number Placeholder 3"/>
          <p:cNvSpPr>
            <a:spLocks noGrp="1"/>
          </p:cNvSpPr>
          <p:nvPr>
            <p:ph type="sldNum" sz="quarter" idx="10"/>
          </p:nvPr>
        </p:nvSpPr>
        <p:spPr/>
        <p:txBody>
          <a:bodyPr/>
          <a:lstStyle/>
          <a:p>
            <a:fld id="{89FA7A3D-D7A2-476B-B033-30ECF94A7748}" type="slidenum">
              <a:rPr lang="en-US" smtClean="0"/>
              <a:t>7</a:t>
            </a:fld>
            <a:endParaRPr lang="en-US"/>
          </a:p>
        </p:txBody>
      </p:sp>
    </p:spTree>
    <p:extLst>
      <p:ext uri="{BB962C8B-B14F-4D97-AF65-F5344CB8AC3E}">
        <p14:creationId xmlns:p14="http://schemas.microsoft.com/office/powerpoint/2010/main" val="375553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Forster Lloyd</a:t>
            </a:r>
            <a:r>
              <a:rPr lang="en-US" baseline="0" dirty="0"/>
              <a:t>, 1833</a:t>
            </a:r>
            <a:endParaRPr lang="en-US" dirty="0"/>
          </a:p>
          <a:p>
            <a:r>
              <a:rPr lang="en-US" dirty="0"/>
              <a:t>Garett Hardin, 1968, Science, </a:t>
            </a:r>
            <a:r>
              <a:rPr lang="en-US" dirty="0" err="1"/>
              <a:t>ToC</a:t>
            </a:r>
            <a:r>
              <a:rPr lang="en-US" dirty="0"/>
              <a:t> revisited</a:t>
            </a:r>
          </a:p>
        </p:txBody>
      </p:sp>
      <p:sp>
        <p:nvSpPr>
          <p:cNvPr id="4" name="Slide Number Placeholder 3"/>
          <p:cNvSpPr>
            <a:spLocks noGrp="1"/>
          </p:cNvSpPr>
          <p:nvPr>
            <p:ph type="sldNum" sz="quarter" idx="10"/>
          </p:nvPr>
        </p:nvSpPr>
        <p:spPr/>
        <p:txBody>
          <a:bodyPr/>
          <a:lstStyle/>
          <a:p>
            <a:fld id="{89FA7A3D-D7A2-476B-B033-30ECF94A7748}" type="slidenum">
              <a:rPr lang="en-US" smtClean="0"/>
              <a:t>8</a:t>
            </a:fld>
            <a:endParaRPr lang="en-US"/>
          </a:p>
        </p:txBody>
      </p:sp>
    </p:spTree>
    <p:extLst>
      <p:ext uri="{BB962C8B-B14F-4D97-AF65-F5344CB8AC3E}">
        <p14:creationId xmlns:p14="http://schemas.microsoft.com/office/powerpoint/2010/main" val="214133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you can say that efficiency will save us, costs are dropping</a:t>
            </a:r>
          </a:p>
          <a:p>
            <a:r>
              <a:rPr lang="en-US" dirty="0"/>
              <a:t>Enter: Jevon’s paradox – as things get cheaper, we tend to use more of them</a:t>
            </a:r>
          </a:p>
          <a:p>
            <a:r>
              <a:rPr lang="en-US" dirty="0"/>
              <a:t>Tell LA example of reducing emission</a:t>
            </a:r>
          </a:p>
          <a:p>
            <a:r>
              <a:rPr lang="en-US" dirty="0"/>
              <a:t>Then show example from Delhi</a:t>
            </a:r>
          </a:p>
        </p:txBody>
      </p:sp>
      <p:sp>
        <p:nvSpPr>
          <p:cNvPr id="4" name="Slide Number Placeholder 3"/>
          <p:cNvSpPr>
            <a:spLocks noGrp="1"/>
          </p:cNvSpPr>
          <p:nvPr>
            <p:ph type="sldNum" sz="quarter" idx="10"/>
          </p:nvPr>
        </p:nvSpPr>
        <p:spPr/>
        <p:txBody>
          <a:bodyPr/>
          <a:lstStyle/>
          <a:p>
            <a:fld id="{89FA7A3D-D7A2-476B-B033-30ECF94A7748}" type="slidenum">
              <a:rPr lang="en-US" smtClean="0"/>
              <a:t>9</a:t>
            </a:fld>
            <a:endParaRPr lang="en-US"/>
          </a:p>
        </p:txBody>
      </p:sp>
    </p:spTree>
    <p:extLst>
      <p:ext uri="{BB962C8B-B14F-4D97-AF65-F5344CB8AC3E}">
        <p14:creationId xmlns:p14="http://schemas.microsoft.com/office/powerpoint/2010/main" val="1968380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lumMod val="10000"/>
          </a:schemeClr>
        </a:solidFill>
        <a:effectLst/>
      </p:bgPr>
    </p:bg>
    <p:spTree>
      <p:nvGrpSpPr>
        <p:cNvPr id="1" name=""/>
        <p:cNvGrpSpPr/>
        <p:nvPr/>
      </p:nvGrpSpPr>
      <p:grpSpPr>
        <a:xfrm>
          <a:off x="0" y="0"/>
          <a:ext cx="0" cy="0"/>
          <a:chOff x="0" y="0"/>
          <a:chExt cx="0" cy="0"/>
        </a:xfrm>
      </p:grpSpPr>
      <p:sp>
        <p:nvSpPr>
          <p:cNvPr id="6" name="Rounded Rectangle 5"/>
          <p:cNvSpPr/>
          <p:nvPr userDrawn="1"/>
        </p:nvSpPr>
        <p:spPr>
          <a:xfrm>
            <a:off x="112486" y="3773714"/>
            <a:ext cx="11899900" cy="2917524"/>
          </a:xfrm>
          <a:prstGeom prst="roundRect">
            <a:avLst>
              <a:gd name="adj" fmla="val 10138"/>
            </a:avLst>
          </a:prstGeom>
          <a:gradFill flip="none" rotWithShape="1">
            <a:gsLst>
              <a:gs pos="0">
                <a:schemeClr val="tx1">
                  <a:alpha val="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919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 Picture Column">
    <p:bg>
      <p:bgPr>
        <a:solidFill>
          <a:schemeClr val="bg2">
            <a:lumMod val="10000"/>
          </a:schemeClr>
        </a:solidFill>
        <a:effectLst/>
      </p:bgPr>
    </p:bg>
    <p:spTree>
      <p:nvGrpSpPr>
        <p:cNvPr id="1" name=""/>
        <p:cNvGrpSpPr/>
        <p:nvPr/>
      </p:nvGrpSpPr>
      <p:grpSpPr>
        <a:xfrm>
          <a:off x="0" y="0"/>
          <a:ext cx="0" cy="0"/>
          <a:chOff x="0" y="0"/>
          <a:chExt cx="0" cy="0"/>
        </a:xfrm>
      </p:grpSpPr>
      <p:sp>
        <p:nvSpPr>
          <p:cNvPr id="2" name="Rounded Rectangle 1"/>
          <p:cNvSpPr/>
          <p:nvPr userDrawn="1"/>
        </p:nvSpPr>
        <p:spPr>
          <a:xfrm>
            <a:off x="119922" y="119921"/>
            <a:ext cx="11917180" cy="6565692"/>
          </a:xfrm>
          <a:prstGeom prst="roundRect">
            <a:avLst>
              <a:gd name="adj" fmla="val 3840"/>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10579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44" name="Picture 43"/>
          <p:cNvPicPr>
            <a:picLocks noChangeAspect="1"/>
          </p:cNvPicPr>
          <p:nvPr userDrawn="1"/>
        </p:nvPicPr>
        <p:blipFill>
          <a:blip r:embed="rId4">
            <a:grayscl/>
          </a:blip>
          <a:stretch>
            <a:fillRect/>
          </a:stretch>
        </p:blipFill>
        <p:spPr>
          <a:xfrm>
            <a:off x="119921" y="103846"/>
            <a:ext cx="11932171" cy="6590761"/>
          </a:xfrm>
          <a:prstGeom prst="roundRect">
            <a:avLst>
              <a:gd name="adj" fmla="val 3930"/>
            </a:avLst>
          </a:prstGeom>
          <a:ln w="19050">
            <a:solidFill>
              <a:schemeClr val="bg2">
                <a:lumMod val="75000"/>
              </a:schemeClr>
            </a:solidFill>
          </a:ln>
        </p:spPr>
      </p:pic>
    </p:spTree>
    <p:extLst>
      <p:ext uri="{BB962C8B-B14F-4D97-AF65-F5344CB8AC3E}">
        <p14:creationId xmlns:p14="http://schemas.microsoft.com/office/powerpoint/2010/main" val="2467114972"/>
      </p:ext>
    </p:extLst>
  </p:cSld>
  <p:clrMap bg1="lt1" tx1="dk1" bg2="lt2" tx2="dk2" accent1="accent1" accent2="accent2" accent3="accent3" accent4="accent4" accent5="accent5" accent6="accent6" hlink="hlink" folHlink="folHlink"/>
  <p:sldLayoutIdLst>
    <p:sldLayoutId id="2147484683" r:id="rId1"/>
    <p:sldLayoutId id="2147484692" r:id="rId2"/>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4.jpe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23.png"/><Relationship Id="rId17" Type="http://schemas.openxmlformats.org/officeDocument/2006/relationships/image" Target="../media/image28.jpeg"/><Relationship Id="rId2" Type="http://schemas.openxmlformats.org/officeDocument/2006/relationships/notesSlide" Target="../notesSlides/notesSlide10.xml"/><Relationship Id="rId16"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22.jpeg"/><Relationship Id="rId5" Type="http://schemas.openxmlformats.org/officeDocument/2006/relationships/diagramQuickStyle" Target="../diagrams/quickStyle9.xml"/><Relationship Id="rId15" Type="http://schemas.openxmlformats.org/officeDocument/2006/relationships/image" Target="../media/image26.jpeg"/><Relationship Id="rId10" Type="http://schemas.openxmlformats.org/officeDocument/2006/relationships/image" Target="../media/image5.png"/><Relationship Id="rId4" Type="http://schemas.openxmlformats.org/officeDocument/2006/relationships/diagramLayout" Target="../diagrams/layout9.xml"/><Relationship Id="rId9" Type="http://schemas.openxmlformats.org/officeDocument/2006/relationships/image" Target="../media/image4.png"/><Relationship Id="rId14"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1.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29.png"/><Relationship Id="rId5" Type="http://schemas.openxmlformats.org/officeDocument/2006/relationships/diagramQuickStyle" Target="../diagrams/quickStyle10.xml"/><Relationship Id="rId10" Type="http://schemas.openxmlformats.org/officeDocument/2006/relationships/image" Target="../media/image5.png"/><Relationship Id="rId4" Type="http://schemas.openxmlformats.org/officeDocument/2006/relationships/diagramLayout" Target="../diagrams/layout10.xml"/><Relationship Id="rId9" Type="http://schemas.openxmlformats.org/officeDocument/2006/relationships/image" Target="../media/image4.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33.png"/><Relationship Id="rId5" Type="http://schemas.openxmlformats.org/officeDocument/2006/relationships/diagramQuickStyle" Target="../diagrams/quickStyle11.xml"/><Relationship Id="rId10" Type="http://schemas.openxmlformats.org/officeDocument/2006/relationships/image" Target="../media/image5.png"/><Relationship Id="rId4" Type="http://schemas.openxmlformats.org/officeDocument/2006/relationships/diagramLayout" Target="../diagrams/layout11.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34.png"/><Relationship Id="rId5" Type="http://schemas.openxmlformats.org/officeDocument/2006/relationships/diagramQuickStyle" Target="../diagrams/quickStyle12.xml"/><Relationship Id="rId10" Type="http://schemas.openxmlformats.org/officeDocument/2006/relationships/image" Target="../media/image5.png"/><Relationship Id="rId4" Type="http://schemas.openxmlformats.org/officeDocument/2006/relationships/diagramLayout" Target="../diagrams/layout1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35.png"/><Relationship Id="rId5" Type="http://schemas.openxmlformats.org/officeDocument/2006/relationships/diagramQuickStyle" Target="../diagrams/quickStyle13.xml"/><Relationship Id="rId10" Type="http://schemas.openxmlformats.org/officeDocument/2006/relationships/image" Target="../media/image5.png"/><Relationship Id="rId4" Type="http://schemas.openxmlformats.org/officeDocument/2006/relationships/diagramLayout" Target="../diagrams/layout13.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image" Target="../media/image36.png"/><Relationship Id="rId5" Type="http://schemas.openxmlformats.org/officeDocument/2006/relationships/diagramQuickStyle" Target="../diagrams/quickStyle14.xml"/><Relationship Id="rId10" Type="http://schemas.openxmlformats.org/officeDocument/2006/relationships/image" Target="../media/image5.png"/><Relationship Id="rId4" Type="http://schemas.openxmlformats.org/officeDocument/2006/relationships/diagramLayout" Target="../diagrams/layout14.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image" Target="../media/image37.png"/><Relationship Id="rId5" Type="http://schemas.openxmlformats.org/officeDocument/2006/relationships/diagramQuickStyle" Target="../diagrams/quickStyle15.xml"/><Relationship Id="rId10" Type="http://schemas.openxmlformats.org/officeDocument/2006/relationships/image" Target="../media/image5.png"/><Relationship Id="rId4" Type="http://schemas.openxmlformats.org/officeDocument/2006/relationships/diagramLayout" Target="../diagrams/layout15.xml"/><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38.png"/><Relationship Id="rId5" Type="http://schemas.openxmlformats.org/officeDocument/2006/relationships/diagramQuickStyle" Target="../diagrams/quickStyle16.xml"/><Relationship Id="rId10" Type="http://schemas.openxmlformats.org/officeDocument/2006/relationships/image" Target="../media/image5.png"/><Relationship Id="rId4" Type="http://schemas.openxmlformats.org/officeDocument/2006/relationships/diagramLayout" Target="../diagrams/layout16.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13" Type="http://schemas.openxmlformats.org/officeDocument/2006/relationships/diagramData" Target="../diagrams/data17.xml"/><Relationship Id="rId3" Type="http://schemas.openxmlformats.org/officeDocument/2006/relationships/image" Target="../media/image2.png"/><Relationship Id="rId12" Type="http://schemas.openxmlformats.org/officeDocument/2006/relationships/image" Target="../media/image10.png"/><Relationship Id="rId17" Type="http://schemas.microsoft.com/office/2007/relationships/diagramDrawing" Target="../diagrams/drawing17.xml"/><Relationship Id="rId2" Type="http://schemas.openxmlformats.org/officeDocument/2006/relationships/notesSlide" Target="../notesSlides/notesSlide18.xml"/><Relationship Id="rId16" Type="http://schemas.openxmlformats.org/officeDocument/2006/relationships/diagramColors" Target="../diagrams/colors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png"/><Relationship Id="rId15" Type="http://schemas.openxmlformats.org/officeDocument/2006/relationships/diagramQuickStyle" Target="../diagrams/quickStyle17.xml"/><Relationship Id="rId4" Type="http://schemas.openxmlformats.org/officeDocument/2006/relationships/image" Target="../media/image4.png"/><Relationship Id="rId14" Type="http://schemas.openxmlformats.org/officeDocument/2006/relationships/diagramLayout" Target="../diagrams/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8" Type="http://schemas.openxmlformats.org/officeDocument/2006/relationships/diagramLayout" Target="../diagrams/layout18.xml"/><Relationship Id="rId3" Type="http://schemas.openxmlformats.org/officeDocument/2006/relationships/image" Target="../media/image2.png"/><Relationship Id="rId21" Type="http://schemas.microsoft.com/office/2007/relationships/diagramDrawing" Target="../diagrams/drawing18.xml"/><Relationship Id="rId7" Type="http://schemas.openxmlformats.org/officeDocument/2006/relationships/image" Target="../media/image41.png"/><Relationship Id="rId17" Type="http://schemas.openxmlformats.org/officeDocument/2006/relationships/diagramData" Target="../diagrams/data18.xml"/><Relationship Id="rId2" Type="http://schemas.openxmlformats.org/officeDocument/2006/relationships/notesSlide" Target="../notesSlides/notesSlide19.xml"/><Relationship Id="rId16" Type="http://schemas.openxmlformats.org/officeDocument/2006/relationships/image" Target="../media/image160.png"/><Relationship Id="rId20" Type="http://schemas.openxmlformats.org/officeDocument/2006/relationships/diagramColors" Target="../diagrams/colors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5.png"/><Relationship Id="rId15" Type="http://schemas.openxmlformats.org/officeDocument/2006/relationships/image" Target="../media/image15.png"/><Relationship Id="rId19" Type="http://schemas.openxmlformats.org/officeDocument/2006/relationships/diagramQuickStyle" Target="../diagrams/quickStyle18.xml"/><Relationship Id="rId4" Type="http://schemas.openxmlformats.org/officeDocument/2006/relationships/image" Target="../media/image4.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5.png"/><Relationship Id="rId21" Type="http://schemas.openxmlformats.org/officeDocument/2006/relationships/image" Target="../media/image58.png"/><Relationship Id="rId34" Type="http://schemas.openxmlformats.org/officeDocument/2006/relationships/image" Target="../media/image70.png"/><Relationship Id="rId42" Type="http://schemas.openxmlformats.org/officeDocument/2006/relationships/diagramData" Target="../diagrams/data19.xml"/><Relationship Id="rId7" Type="http://schemas.openxmlformats.org/officeDocument/2006/relationships/image" Target="../media/image45.png"/><Relationship Id="rId2" Type="http://schemas.openxmlformats.org/officeDocument/2006/relationships/notesSlide" Target="../notesSlides/notesSlide20.xml"/><Relationship Id="rId16" Type="http://schemas.microsoft.com/office/2007/relationships/hdphoto" Target="../media/hdphoto3.wdp"/><Relationship Id="rId29"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1.png"/><Relationship Id="rId32" Type="http://schemas.openxmlformats.org/officeDocument/2006/relationships/image" Target="../media/image68.gif"/><Relationship Id="rId37" Type="http://schemas.openxmlformats.org/officeDocument/2006/relationships/image" Target="../media/image73.png"/><Relationship Id="rId40" Type="http://schemas.openxmlformats.org/officeDocument/2006/relationships/image" Target="../media/image76.png"/><Relationship Id="rId45" Type="http://schemas.openxmlformats.org/officeDocument/2006/relationships/diagramColors" Target="../diagrams/colors19.xml"/><Relationship Id="rId5" Type="http://schemas.openxmlformats.org/officeDocument/2006/relationships/image" Target="../media/image5.png"/><Relationship Id="rId15" Type="http://schemas.openxmlformats.org/officeDocument/2006/relationships/image" Target="../media/image53.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2.png"/><Relationship Id="rId10" Type="http://schemas.openxmlformats.org/officeDocument/2006/relationships/image" Target="../media/image48.png"/><Relationship Id="rId19" Type="http://schemas.openxmlformats.org/officeDocument/2006/relationships/image" Target="../media/image56.png"/><Relationship Id="rId31" Type="http://schemas.openxmlformats.org/officeDocument/2006/relationships/image" Target="../media/image67.jpeg"/><Relationship Id="rId44" Type="http://schemas.openxmlformats.org/officeDocument/2006/relationships/diagramQuickStyle" Target="../diagrams/quickStyle19.xml"/><Relationship Id="rId4" Type="http://schemas.openxmlformats.org/officeDocument/2006/relationships/image" Target="../media/image4.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59.gif"/><Relationship Id="rId27" Type="http://schemas.openxmlformats.org/officeDocument/2006/relationships/image" Target="../media/image64.png"/><Relationship Id="rId30" Type="http://schemas.openxmlformats.org/officeDocument/2006/relationships/image" Target="../media/image66.png"/><Relationship Id="rId35" Type="http://schemas.openxmlformats.org/officeDocument/2006/relationships/image" Target="../media/image71.png"/><Relationship Id="rId43" Type="http://schemas.openxmlformats.org/officeDocument/2006/relationships/diagramLayout" Target="../diagrams/layout19.xml"/><Relationship Id="rId8" Type="http://schemas.openxmlformats.org/officeDocument/2006/relationships/image" Target="../media/image46.png"/><Relationship Id="rId3" Type="http://schemas.openxmlformats.org/officeDocument/2006/relationships/image" Target="../media/image2.png"/><Relationship Id="rId12" Type="http://schemas.openxmlformats.org/officeDocument/2006/relationships/image" Target="../media/image50.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69.png"/><Relationship Id="rId38" Type="http://schemas.openxmlformats.org/officeDocument/2006/relationships/image" Target="../media/image74.png"/><Relationship Id="rId46" Type="http://schemas.microsoft.com/office/2007/relationships/diagramDrawing" Target="../diagrams/drawing19.xml"/><Relationship Id="rId20" Type="http://schemas.openxmlformats.org/officeDocument/2006/relationships/image" Target="../media/image57.png"/><Relationship Id="rId41" Type="http://schemas.openxmlformats.org/officeDocument/2006/relationships/image" Target="../media/image77.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0.xml"/><Relationship Id="rId13" Type="http://schemas.openxmlformats.org/officeDocument/2006/relationships/image" Target="../media/image79.jpeg"/><Relationship Id="rId18"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35.png"/><Relationship Id="rId7" Type="http://schemas.openxmlformats.org/officeDocument/2006/relationships/diagramLayout" Target="../diagrams/layout20.xml"/><Relationship Id="rId12" Type="http://schemas.openxmlformats.org/officeDocument/2006/relationships/image" Target="../media/image7.png"/><Relationship Id="rId17" Type="http://schemas.openxmlformats.org/officeDocument/2006/relationships/image" Target="../media/image80.jpeg"/><Relationship Id="rId2" Type="http://schemas.openxmlformats.org/officeDocument/2006/relationships/notesSlide" Target="../notesSlides/notesSlide21.xml"/><Relationship Id="rId16" Type="http://schemas.openxmlformats.org/officeDocument/2006/relationships/image" Target="../media/image13.jpe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Data" Target="../diagrams/data20.xml"/><Relationship Id="rId11" Type="http://schemas.openxmlformats.org/officeDocument/2006/relationships/image" Target="../media/image78.png"/><Relationship Id="rId24" Type="http://schemas.openxmlformats.org/officeDocument/2006/relationships/image" Target="../media/image38.png"/><Relationship Id="rId5" Type="http://schemas.openxmlformats.org/officeDocument/2006/relationships/image" Target="../media/image5.png"/><Relationship Id="rId15" Type="http://schemas.openxmlformats.org/officeDocument/2006/relationships/image" Target="../media/image12.jpeg"/><Relationship Id="rId23" Type="http://schemas.microsoft.com/office/2007/relationships/hdphoto" Target="../media/hdphoto1.wdp"/><Relationship Id="rId10" Type="http://schemas.microsoft.com/office/2007/relationships/diagramDrawing" Target="../diagrams/drawing20.xml"/><Relationship Id="rId19" Type="http://schemas.openxmlformats.org/officeDocument/2006/relationships/image" Target="../media/image26.jpeg"/><Relationship Id="rId4" Type="http://schemas.openxmlformats.org/officeDocument/2006/relationships/image" Target="../media/image4.png"/><Relationship Id="rId9" Type="http://schemas.openxmlformats.org/officeDocument/2006/relationships/diagramColors" Target="../diagrams/colors20.xml"/><Relationship Id="rId14" Type="http://schemas.openxmlformats.org/officeDocument/2006/relationships/image" Target="../media/image10.jpeg"/><Relationship Id="rId22"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6.jpeg"/><Relationship Id="rId5" Type="http://schemas.openxmlformats.org/officeDocument/2006/relationships/diagramQuickStyle" Target="../diagrams/quickStyle2.xml"/><Relationship Id="rId10" Type="http://schemas.openxmlformats.org/officeDocument/2006/relationships/image" Target="../media/image5.png"/><Relationship Id="rId4" Type="http://schemas.openxmlformats.org/officeDocument/2006/relationships/diagramLayout" Target="../diagrams/layout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9.jpe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7.png"/><Relationship Id="rId5" Type="http://schemas.openxmlformats.org/officeDocument/2006/relationships/diagramQuickStyle" Target="../diagrams/quickStyle3.xml"/><Relationship Id="rId10" Type="http://schemas.openxmlformats.org/officeDocument/2006/relationships/image" Target="../media/image5.png"/><Relationship Id="rId4" Type="http://schemas.openxmlformats.org/officeDocument/2006/relationships/diagramLayout" Target="../diagrams/layout3.xml"/><Relationship Id="rId9" Type="http://schemas.openxmlformats.org/officeDocument/2006/relationships/image" Target="../media/image4.png"/><Relationship Id="rId1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3.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1.png"/><Relationship Id="rId5" Type="http://schemas.openxmlformats.org/officeDocument/2006/relationships/diagramQuickStyle" Target="../diagrams/quickStyle4.xml"/><Relationship Id="rId10" Type="http://schemas.openxmlformats.org/officeDocument/2006/relationships/image" Target="../media/image5.png"/><Relationship Id="rId4" Type="http://schemas.openxmlformats.org/officeDocument/2006/relationships/diagramLayout" Target="../diagrams/layout4.xml"/><Relationship Id="rId9" Type="http://schemas.openxmlformats.org/officeDocument/2006/relationships/image" Target="../media/image4.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5.jpeg"/><Relationship Id="rId5" Type="http://schemas.openxmlformats.org/officeDocument/2006/relationships/diagramQuickStyle" Target="../diagrams/quickStyle5.xml"/><Relationship Id="rId10" Type="http://schemas.openxmlformats.org/officeDocument/2006/relationships/image" Target="../media/image5.png"/><Relationship Id="rId4" Type="http://schemas.openxmlformats.org/officeDocument/2006/relationships/diagramLayout" Target="../diagrams/layout5.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6.png"/><Relationship Id="rId5" Type="http://schemas.openxmlformats.org/officeDocument/2006/relationships/diagramQuickStyle" Target="../diagrams/quickStyle6.xml"/><Relationship Id="rId10" Type="http://schemas.openxmlformats.org/officeDocument/2006/relationships/image" Target="../media/image5.png"/><Relationship Id="rId4" Type="http://schemas.openxmlformats.org/officeDocument/2006/relationships/diagramLayout" Target="../diagrams/layout6.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9.jpe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7.jpeg"/><Relationship Id="rId5" Type="http://schemas.openxmlformats.org/officeDocument/2006/relationships/diagramQuickStyle" Target="../diagrams/quickStyle7.xml"/><Relationship Id="rId10" Type="http://schemas.openxmlformats.org/officeDocument/2006/relationships/image" Target="../media/image5.png"/><Relationship Id="rId4" Type="http://schemas.openxmlformats.org/officeDocument/2006/relationships/diagramLayout" Target="../diagrams/layout7.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20.png"/><Relationship Id="rId5" Type="http://schemas.openxmlformats.org/officeDocument/2006/relationships/diagramQuickStyle" Target="../diagrams/quickStyle8.xml"/><Relationship Id="rId10" Type="http://schemas.openxmlformats.org/officeDocument/2006/relationships/image" Target="../media/image5.png"/><Relationship Id="rId4" Type="http://schemas.openxmlformats.org/officeDocument/2006/relationships/diagramLayout" Target="../diagrams/layout8.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clrChange>
              <a:clrFrom>
                <a:srgbClr val="000000"/>
              </a:clrFrom>
              <a:clrTo>
                <a:srgbClr val="000000">
                  <a:alpha val="0"/>
                </a:srgbClr>
              </a:clrTo>
            </a:clrChange>
          </a:blip>
          <a:stretch>
            <a:fillRect/>
          </a:stretch>
        </p:blipFill>
        <p:spPr>
          <a:xfrm>
            <a:off x="840589" y="4559300"/>
            <a:ext cx="10836203" cy="2104724"/>
          </a:xfrm>
          <a:prstGeom prst="rect">
            <a:avLst/>
          </a:prstGeom>
          <a:effectLst/>
        </p:spPr>
      </p:pic>
      <p:sp>
        <p:nvSpPr>
          <p:cNvPr id="43" name="Rectangle 42"/>
          <p:cNvSpPr/>
          <p:nvPr/>
        </p:nvSpPr>
        <p:spPr>
          <a:xfrm>
            <a:off x="6966854" y="3111286"/>
            <a:ext cx="5036458" cy="2372957"/>
          </a:xfrm>
          <a:prstGeom prst="rect">
            <a:avLst/>
          </a:prstGeom>
        </p:spPr>
        <p:txBody>
          <a:bodyPr wrap="square">
            <a:spAutoFit/>
          </a:bodyPr>
          <a:lstStyle/>
          <a:p>
            <a:pPr>
              <a:lnSpc>
                <a:spcPct val="65000"/>
              </a:lnSpc>
            </a:pPr>
            <a:r>
              <a:rPr lang="en-GB" sz="2400"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h </a:t>
            </a:r>
            <a:r>
              <a:rPr lang="en-GB" sz="2400"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ow</a:t>
            </a:r>
            <a:r>
              <a:rPr lang="en-GB" sz="1100" b="1" kern="0" spc="30" dirty="0">
                <a:solidFill>
                  <a:srgbClr val="B5121B"/>
                </a:solidFill>
                <a:effectLst>
                  <a:outerShdw blurRad="50800" dist="38100" dir="5400000" algn="t"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p>
          <a:p>
            <a:pPr>
              <a:lnSpc>
                <a:spcPct val="85000"/>
              </a:lnSpc>
            </a:pPr>
            <a:r>
              <a:rPr lang="en-GB"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 </a:t>
            </a:r>
            <a:r>
              <a:rPr lang="en-GB"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nSpc>
                <a:spcPct val="85000"/>
              </a:lnSpc>
            </a:pPr>
            <a:r>
              <a:rPr lang="en-GB" sz="2400" b="1"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r>
              <a:rPr lang="en-GB" sz="2400"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a </a:t>
            </a:r>
            <a:r>
              <a:rPr lang="en-GB" sz="2400" kern="0" spc="30" dirty="0" err="1">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ctively</a:t>
            </a:r>
            <a:endParaRPr lang="en-GB" sz="2400" b="1"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a:p>
            <a:pPr>
              <a:lnSpc>
                <a:spcPct val="85000"/>
              </a:lnSpc>
            </a:pPr>
            <a:r>
              <a:rPr lang="en-GB" sz="2400" b="1"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r>
              <a:rPr lang="en-GB" sz="2400"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d </a:t>
            </a:r>
            <a:r>
              <a:rPr lang="en-GB" sz="2400"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rives our</a:t>
            </a:r>
            <a:endParaRPr lang="en-GB" sz="2400" kern="0" spc="30" dirty="0">
              <a:solidFill>
                <a:schemeClr val="bg1">
                  <a:lumMod val="50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a:p>
            <a:pPr>
              <a:lnSpc>
                <a:spcPct val="85000"/>
              </a:lnSpc>
            </a:pPr>
            <a:r>
              <a:rPr lang="en-GB" sz="2400" kern="0" spc="10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s </a:t>
            </a:r>
            <a:r>
              <a:rPr lang="en-GB" sz="2400" kern="0" spc="100" dirty="0" err="1">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ociety</a:t>
            </a:r>
            <a:r>
              <a:rPr lang="en-GB" sz="2400" kern="0" spc="10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and</a:t>
            </a:r>
          </a:p>
          <a:p>
            <a:pPr>
              <a:lnSpc>
                <a:spcPct val="85000"/>
              </a:lnSpc>
            </a:pPr>
            <a:r>
              <a:rPr lang="en-GB" sz="2400" kern="0" spc="10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u </a:t>
            </a:r>
            <a:r>
              <a:rPr lang="en-GB" sz="2400" kern="0" spc="100" dirty="0" err="1">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niversal</a:t>
            </a:r>
            <a:endParaRPr lang="en-GB" sz="2400" b="1" kern="0" spc="6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a:p>
            <a:pPr>
              <a:lnSpc>
                <a:spcPct val="85000"/>
              </a:lnSpc>
            </a:pPr>
            <a:r>
              <a:rPr lang="en-GB" sz="2400" kern="0" spc="6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p </a:t>
            </a:r>
            <a:r>
              <a:rPr lang="en-GB" sz="2400" kern="0" spc="60" dirty="0" err="1">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olitics</a:t>
            </a:r>
            <a:endParaRPr lang="en-GB" sz="1600" kern="0" spc="6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46" name="Rectangle 45"/>
          <p:cNvSpPr/>
          <p:nvPr/>
        </p:nvSpPr>
        <p:spPr>
          <a:xfrm>
            <a:off x="304798" y="858230"/>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4100" name="Picture 4" descr="Energy Lancaster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ngineering Logo"/>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hidden="1"/>
          <p:cNvSpPr/>
          <p:nvPr/>
        </p:nvSpPr>
        <p:spPr>
          <a:xfrm>
            <a:off x="5472564" y="231606"/>
            <a:ext cx="3077031" cy="301621"/>
          </a:xfrm>
          <a:prstGeom prst="rect">
            <a:avLst/>
          </a:prstGeom>
        </p:spPr>
        <p:txBody>
          <a:bodyPr wrap="square">
            <a:spAutoFit/>
          </a:bodyPr>
          <a:lstStyle/>
          <a:p>
            <a:pPr algn="ctr">
              <a:lnSpc>
                <a:spcPct val="85000"/>
              </a:lnSpc>
              <a:spcBef>
                <a:spcPts val="600"/>
              </a:spcBef>
            </a:pPr>
            <a:r>
              <a:rPr lang="en-US" sz="16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http://csaladen.es/present</a:t>
            </a:r>
            <a:endParaRPr lang="hu-HU" sz="16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0" name="Rectangle 9"/>
          <p:cNvSpPr/>
          <p:nvPr/>
        </p:nvSpPr>
        <p:spPr>
          <a:xfrm>
            <a:off x="9114969" y="3763200"/>
            <a:ext cx="3077031" cy="1520416"/>
          </a:xfrm>
          <a:prstGeom prst="rect">
            <a:avLst/>
          </a:prstGeom>
        </p:spPr>
        <p:txBody>
          <a:bodyPr wrap="square">
            <a:spAutoFit/>
          </a:bodyPr>
          <a:lstStyle/>
          <a:p>
            <a:pPr algn="ctr">
              <a:lnSpc>
                <a:spcPct val="85000"/>
              </a:lnSpc>
              <a:spcAft>
                <a:spcPts val="1200"/>
              </a:spcAft>
            </a:pPr>
            <a:r>
              <a:rPr lang="en-US" sz="28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D</a:t>
            </a:r>
            <a:r>
              <a:rPr lang="hu-HU" sz="28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énes Csala</a:t>
            </a:r>
            <a:endParaRPr lang="en-GB" sz="28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spcBef>
                <a:spcPts val="600"/>
              </a:spcBef>
            </a:pPr>
            <a:r>
              <a:rPr lang="en-US"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Lecturer in </a:t>
            </a:r>
            <a:br>
              <a:rPr lang="en-US"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br>
            <a:r>
              <a:rPr lang="en-US"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Energy Storage </a:t>
            </a:r>
            <a:br>
              <a:rPr lang="hu-HU"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br>
            <a:r>
              <a:rPr lang="en-US"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Systems Dynamics</a:t>
            </a:r>
            <a:endParaRPr lang="hu-HU"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2" name="Rectangle 1"/>
          <p:cNvSpPr/>
          <p:nvPr/>
        </p:nvSpPr>
        <p:spPr>
          <a:xfrm>
            <a:off x="9277716" y="2727297"/>
            <a:ext cx="1031051" cy="1107996"/>
          </a:xfrm>
          <a:prstGeom prst="rect">
            <a:avLst/>
          </a:prstGeom>
        </p:spPr>
        <p:txBody>
          <a:bodyPr wrap="none">
            <a:spAutoFit/>
          </a:bodyPr>
          <a:lstStyle/>
          <a:p>
            <a:r>
              <a:rPr lang="hu-HU" sz="6600" dirty="0">
                <a:solidFill>
                  <a:srgbClr val="B8121B"/>
                </a:solidFill>
                <a:latin typeface="Webdings" panose="05030102010509060703" pitchFamily="18" charset="2"/>
              </a:rPr>
              <a:t>U</a:t>
            </a:r>
            <a:endParaRPr lang="en-US" sz="6000" dirty="0">
              <a:solidFill>
                <a:srgbClr val="B8121B"/>
              </a:solidFill>
              <a:latin typeface="MS Shell Dlg 2" panose="020B0604030504040204" pitchFamily="34" charset="0"/>
            </a:endParaRPr>
          </a:p>
        </p:txBody>
      </p:sp>
    </p:spTree>
    <p:extLst>
      <p:ext uri="{BB962C8B-B14F-4D97-AF65-F5344CB8AC3E}">
        <p14:creationId xmlns:p14="http://schemas.microsoft.com/office/powerpoint/2010/main" val="3938985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1000"/>
                                        <p:tgtEl>
                                          <p:spTgt spid="46">
                                            <p:txEl>
                                              <p:pRg st="0" end="0"/>
                                            </p:txEl>
                                          </p:spTgt>
                                        </p:tgtEl>
                                      </p:cBhvr>
                                    </p:animEffect>
                                    <p:anim calcmode="lin" valueType="num">
                                      <p:cBhvr>
                                        <p:cTn id="8"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46">
                                            <p:txEl>
                                              <p:pRg st="1" end="1"/>
                                            </p:txEl>
                                          </p:spTgt>
                                        </p:tgtEl>
                                        <p:attrNameLst>
                                          <p:attrName>style.visibility</p:attrName>
                                        </p:attrNameLst>
                                      </p:cBhvr>
                                      <p:to>
                                        <p:strVal val="visible"/>
                                      </p:to>
                                    </p:set>
                                    <p:animEffect transition="in" filter="fade">
                                      <p:cBhvr>
                                        <p:cTn id="13" dur="1000"/>
                                        <p:tgtEl>
                                          <p:spTgt spid="46">
                                            <p:txEl>
                                              <p:pRg st="1" end="1"/>
                                            </p:txEl>
                                          </p:spTgt>
                                        </p:tgtEl>
                                      </p:cBhvr>
                                    </p:animEffect>
                                    <p:anim calcmode="lin" valueType="num">
                                      <p:cBhvr>
                                        <p:cTn id="14" dur="1000" fill="hold"/>
                                        <p:tgtEl>
                                          <p:spTgt spid="4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fade">
                                      <p:cBhvr>
                                        <p:cTn id="19" dur="500"/>
                                        <p:tgtEl>
                                          <p:spTgt spid="4100"/>
                                        </p:tgtEl>
                                      </p:cBhvr>
                                    </p:animEffect>
                                  </p:childTnLst>
                                </p:cTn>
                              </p:par>
                              <p:par>
                                <p:cTn id="20" presetID="10" presetClass="entr" presetSubtype="0" fill="hold" nodeType="with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fade">
                                      <p:cBhvr>
                                        <p:cTn id="22" dur="500"/>
                                        <p:tgtEl>
                                          <p:spTgt spid="4102"/>
                                        </p:tgtEl>
                                      </p:cBhvr>
                                    </p:animEffect>
                                  </p:childTnLst>
                                </p:cTn>
                              </p:par>
                            </p:childTnLst>
                          </p:cTn>
                        </p:par>
                        <p:par>
                          <p:cTn id="23" fill="hold">
                            <p:stCondLst>
                              <p:cond delay="3500"/>
                            </p:stCondLst>
                            <p:childTnLst>
                              <p:par>
                                <p:cTn id="24" presetID="10" presetClass="entr" presetSubtype="0" fill="hold" grpId="0" nodeType="afterEffect">
                                  <p:stCondLst>
                                    <p:cond delay="5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anim calcmode="lin" valueType="num">
                                      <p:cBhvr>
                                        <p:cTn id="32" dur="1000" fill="hold"/>
                                        <p:tgtEl>
                                          <p:spTgt spid="43"/>
                                        </p:tgtEl>
                                        <p:attrNameLst>
                                          <p:attrName>ppt_x</p:attrName>
                                        </p:attrNameLst>
                                      </p:cBhvr>
                                      <p:tavLst>
                                        <p:tav tm="0">
                                          <p:val>
                                            <p:strVal val="#ppt_x"/>
                                          </p:val>
                                        </p:tav>
                                        <p:tav tm="100000">
                                          <p:val>
                                            <p:strVal val="#ppt_x"/>
                                          </p:val>
                                        </p:tav>
                                      </p:tavLst>
                                    </p:anim>
                                    <p:anim calcmode="lin" valueType="num">
                                      <p:cBhvr>
                                        <p:cTn id="3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xEl>
                                              <p:pRg st="0" end="0"/>
                                            </p:txEl>
                                          </p:spTgt>
                                        </p:tgtEl>
                                        <p:attrNameLst>
                                          <p:attrName>style.visibility</p:attrName>
                                        </p:attrNameLst>
                                      </p:cBhvr>
                                      <p:to>
                                        <p:strVal val="visible"/>
                                      </p:to>
                                    </p:set>
                                    <p:animEffect transition="in" filter="fade">
                                      <p:cBhvr>
                                        <p:cTn id="38" dur="1000"/>
                                        <p:tgtEl>
                                          <p:spTgt spid="10">
                                            <p:txEl>
                                              <p:pRg st="0" end="0"/>
                                            </p:txEl>
                                          </p:spTgt>
                                        </p:tgtEl>
                                      </p:cBhvr>
                                    </p:animEffect>
                                    <p:anim calcmode="lin" valueType="num">
                                      <p:cBhvr>
                                        <p:cTn id="3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2" presetClass="entr" presetSubtype="0" fill="hold" nodeType="afterEffect">
                                  <p:stCondLst>
                                    <p:cond delay="1000"/>
                                  </p:stCondLst>
                                  <p:childTnLst>
                                    <p:set>
                                      <p:cBhvr>
                                        <p:cTn id="43" dur="1" fill="hold">
                                          <p:stCondLst>
                                            <p:cond delay="0"/>
                                          </p:stCondLst>
                                        </p:cTn>
                                        <p:tgtEl>
                                          <p:spTgt spid="10">
                                            <p:txEl>
                                              <p:pRg st="1" end="1"/>
                                            </p:txEl>
                                          </p:spTgt>
                                        </p:tgtEl>
                                        <p:attrNameLst>
                                          <p:attrName>style.visibility</p:attrName>
                                        </p:attrNameLst>
                                      </p:cBhvr>
                                      <p:to>
                                        <p:strVal val="visible"/>
                                      </p:to>
                                    </p:set>
                                    <p:animEffect transition="in" filter="fade">
                                      <p:cBhvr>
                                        <p:cTn id="44" dur="1000"/>
                                        <p:tgtEl>
                                          <p:spTgt spid="10">
                                            <p:txEl>
                                              <p:pRg st="1" end="1"/>
                                            </p:txEl>
                                          </p:spTgt>
                                        </p:tgtEl>
                                      </p:cBhvr>
                                    </p:animEffect>
                                    <p:anim calcmode="lin" valueType="num">
                                      <p:cBhvr>
                                        <p:cTn id="4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47" presetID="10" presetClass="entr" presetSubtype="0" fill="hold" grpId="0" nodeType="withEffect">
                                  <p:stCondLst>
                                    <p:cond delay="10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8"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10</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14806" y="2950170"/>
            <a:ext cx="391236" cy="607324"/>
            <a:chOff x="0" y="255"/>
            <a:chExt cx="548810" cy="784013"/>
          </a:xfrm>
          <a:solidFill>
            <a:schemeClr val="tx1">
              <a:lumMod val="85000"/>
              <a:lumOff val="15000"/>
            </a:schemeClr>
          </a:solidFill>
        </p:grpSpPr>
        <p:sp>
          <p:nvSpPr>
            <p:cNvPr id="34" name="Chevron 33"/>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kern="1200" dirty="0">
                  <a:solidFill>
                    <a:srgbClr val="B8121B"/>
                  </a:solidFill>
                  <a:latin typeface="Comfortaa" panose="020F0603070200060003" pitchFamily="34" charset="0"/>
                </a:rPr>
                <a:t>2</a:t>
              </a:r>
            </a:p>
          </p:txBody>
        </p:sp>
      </p:grpSp>
      <p:sp>
        <p:nvSpPr>
          <p:cNvPr id="36" name="Round Same Side Corner Rectangle 35"/>
          <p:cNvSpPr/>
          <p:nvPr/>
        </p:nvSpPr>
        <p:spPr>
          <a:xfrm rot="5400000">
            <a:off x="1924533" y="204325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Rectangle 22"/>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stranded assets and the lock-in effect</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9220" name="Picture 4" descr="Image result for high speed trai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1318" y="1150346"/>
            <a:ext cx="6741475" cy="44913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2"/>
          <a:stretch>
            <a:fillRect/>
          </a:stretch>
        </p:blipFill>
        <p:spPr>
          <a:xfrm>
            <a:off x="4659490" y="1061426"/>
            <a:ext cx="6177313" cy="4639783"/>
          </a:xfrm>
          <a:prstGeom prst="rect">
            <a:avLst/>
          </a:prstGeom>
          <a:ln>
            <a:noFill/>
          </a:ln>
          <a:effectLst>
            <a:softEdge rad="112500"/>
          </a:effectLst>
        </p:spPr>
      </p:pic>
      <p:pic>
        <p:nvPicPr>
          <p:cNvPr id="9224" name="Picture 8" descr="https://upload.wikimedia.org/wikipedia/commons/7/78/Killingworth-locomotiv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1742" y="1277419"/>
            <a:ext cx="5000625" cy="4267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6" name="Picture 10" descr="https://upload.wikimedia.org/wikipedia/commons/5/51/Wagonway.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8360" y="1068397"/>
            <a:ext cx="6599572" cy="47457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8" name="Picture 12" descr="http://www.voicesofgrandpa.com/wp-content/uploads/2010/07/Two-Horses-Asses-300x229.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46919" y="1557439"/>
            <a:ext cx="5006882" cy="38219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30" name="Picture 14" descr="http://www.voicesofgrandpa.com/wp-content/uploads/2010/07/Space-Ship.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85245" y="1023081"/>
            <a:ext cx="3057525" cy="47910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32" name="Picture 16" descr="http://www.voicesofgrandpa.com/wp-content/uploads/2010/07/Train-in-a-Tunnel-300x225.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97117" y="1666376"/>
            <a:ext cx="4476147" cy="3357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Rectangle 27"/>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285790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fade">
                                      <p:cBhvr>
                                        <p:cTn id="12" dur="500"/>
                                        <p:tgtEl>
                                          <p:spTgt spid="9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220"/>
                                        </p:tgtEl>
                                      </p:cBhvr>
                                    </p:animEffect>
                                    <p:set>
                                      <p:cBhvr>
                                        <p:cTn id="17" dur="1" fill="hold">
                                          <p:stCondLst>
                                            <p:cond delay="499"/>
                                          </p:stCondLst>
                                        </p:cTn>
                                        <p:tgtEl>
                                          <p:spTgt spid="9220"/>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9224"/>
                                        </p:tgtEl>
                                        <p:attrNameLst>
                                          <p:attrName>style.visibility</p:attrName>
                                        </p:attrNameLst>
                                      </p:cBhvr>
                                      <p:to>
                                        <p:strVal val="visible"/>
                                      </p:to>
                                    </p:set>
                                    <p:animEffect transition="in" filter="fade">
                                      <p:cBhvr>
                                        <p:cTn id="28" dur="500"/>
                                        <p:tgtEl>
                                          <p:spTgt spid="92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9224"/>
                                        </p:tgtEl>
                                      </p:cBhvr>
                                    </p:animEffect>
                                    <p:set>
                                      <p:cBhvr>
                                        <p:cTn id="33" dur="1" fill="hold">
                                          <p:stCondLst>
                                            <p:cond delay="499"/>
                                          </p:stCondLst>
                                        </p:cTn>
                                        <p:tgtEl>
                                          <p:spTgt spid="9224"/>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9226"/>
                                        </p:tgtEl>
                                        <p:attrNameLst>
                                          <p:attrName>style.visibility</p:attrName>
                                        </p:attrNameLst>
                                      </p:cBhvr>
                                      <p:to>
                                        <p:strVal val="visible"/>
                                      </p:to>
                                    </p:set>
                                    <p:animEffect transition="in" filter="fade">
                                      <p:cBhvr>
                                        <p:cTn id="36" dur="500"/>
                                        <p:tgtEl>
                                          <p:spTgt spid="92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226"/>
                                        </p:tgtEl>
                                      </p:cBhvr>
                                    </p:animEffect>
                                    <p:set>
                                      <p:cBhvr>
                                        <p:cTn id="41" dur="1" fill="hold">
                                          <p:stCondLst>
                                            <p:cond delay="499"/>
                                          </p:stCondLst>
                                        </p:cTn>
                                        <p:tgtEl>
                                          <p:spTgt spid="9226"/>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9228"/>
                                        </p:tgtEl>
                                        <p:attrNameLst>
                                          <p:attrName>style.visibility</p:attrName>
                                        </p:attrNameLst>
                                      </p:cBhvr>
                                      <p:to>
                                        <p:strVal val="visible"/>
                                      </p:to>
                                    </p:set>
                                    <p:animEffect transition="in" filter="fade">
                                      <p:cBhvr>
                                        <p:cTn id="44" dur="500"/>
                                        <p:tgtEl>
                                          <p:spTgt spid="92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9228"/>
                                        </p:tgtEl>
                                      </p:cBhvr>
                                    </p:animEffect>
                                    <p:set>
                                      <p:cBhvr>
                                        <p:cTn id="49" dur="1" fill="hold">
                                          <p:stCondLst>
                                            <p:cond delay="499"/>
                                          </p:stCondLst>
                                        </p:cTn>
                                        <p:tgtEl>
                                          <p:spTgt spid="9228"/>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9232"/>
                                        </p:tgtEl>
                                        <p:attrNameLst>
                                          <p:attrName>style.visibility</p:attrName>
                                        </p:attrNameLst>
                                      </p:cBhvr>
                                      <p:to>
                                        <p:strVal val="visible"/>
                                      </p:to>
                                    </p:set>
                                    <p:animEffect transition="in" filter="fade">
                                      <p:cBhvr>
                                        <p:cTn id="52" dur="500"/>
                                        <p:tgtEl>
                                          <p:spTgt spid="9232"/>
                                        </p:tgtEl>
                                      </p:cBhvr>
                                    </p:animEffect>
                                  </p:childTnLst>
                                </p:cTn>
                              </p:par>
                              <p:par>
                                <p:cTn id="53" presetID="10" presetClass="entr" presetSubtype="0" fill="hold" nodeType="withEffect">
                                  <p:stCondLst>
                                    <p:cond delay="0"/>
                                  </p:stCondLst>
                                  <p:childTnLst>
                                    <p:set>
                                      <p:cBhvr>
                                        <p:cTn id="54" dur="1" fill="hold">
                                          <p:stCondLst>
                                            <p:cond delay="0"/>
                                          </p:stCondLst>
                                        </p:cTn>
                                        <p:tgtEl>
                                          <p:spTgt spid="9230"/>
                                        </p:tgtEl>
                                        <p:attrNameLst>
                                          <p:attrName>style.visibility</p:attrName>
                                        </p:attrNameLst>
                                      </p:cBhvr>
                                      <p:to>
                                        <p:strVal val="visible"/>
                                      </p:to>
                                    </p:set>
                                    <p:animEffect transition="in" filter="fade">
                                      <p:cBhvr>
                                        <p:cTn id="55" dur="500"/>
                                        <p:tgtEl>
                                          <p:spTgt spid="9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11</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618699" y="2949434"/>
            <a:ext cx="391236" cy="607324"/>
            <a:chOff x="0" y="255"/>
            <a:chExt cx="548810" cy="784013"/>
          </a:xfrm>
          <a:solidFill>
            <a:schemeClr val="tx1">
              <a:lumMod val="85000"/>
              <a:lumOff val="15000"/>
            </a:schemeClr>
          </a:solidFill>
        </p:grpSpPr>
        <p:sp>
          <p:nvSpPr>
            <p:cNvPr id="22" name="Chevron 21"/>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2</a:t>
              </a:r>
              <a:endParaRPr lang="en-US" b="1" kern="1200" dirty="0">
                <a:solidFill>
                  <a:srgbClr val="B8121B"/>
                </a:solidFill>
                <a:latin typeface="Comfortaa" panose="020F0603070200060003" pitchFamily="34" charset="0"/>
              </a:endParaRPr>
            </a:p>
          </p:txBody>
        </p:sp>
      </p:grpSp>
      <p:sp>
        <p:nvSpPr>
          <p:cNvPr id="24" name="Round Same Side Corner Rectangle 23"/>
          <p:cNvSpPr/>
          <p:nvPr/>
        </p:nvSpPr>
        <p:spPr>
          <a:xfrm rot="5400000">
            <a:off x="1924279" y="2042514"/>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5" name="Group 24"/>
          <p:cNvGrpSpPr/>
          <p:nvPr/>
        </p:nvGrpSpPr>
        <p:grpSpPr>
          <a:xfrm>
            <a:off x="614806" y="3603317"/>
            <a:ext cx="391236" cy="607324"/>
            <a:chOff x="0" y="255"/>
            <a:chExt cx="548810" cy="784013"/>
          </a:xfrm>
          <a:solidFill>
            <a:schemeClr val="tx1">
              <a:lumMod val="85000"/>
              <a:lumOff val="15000"/>
            </a:schemeClr>
          </a:solidFill>
        </p:grpSpPr>
        <p:sp>
          <p:nvSpPr>
            <p:cNvPr id="27" name="Chevron 26"/>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3</a:t>
              </a:r>
              <a:endParaRPr lang="en-US" b="1" kern="1200" dirty="0">
                <a:solidFill>
                  <a:srgbClr val="B8121B"/>
                </a:solidFill>
                <a:latin typeface="Comfortaa" panose="020F0603070200060003" pitchFamily="34" charset="0"/>
              </a:endParaRPr>
            </a:p>
          </p:txBody>
        </p:sp>
      </p:grpSp>
      <p:sp>
        <p:nvSpPr>
          <p:cNvPr id="29" name="Round Same Side Corner Rectangle 28"/>
          <p:cNvSpPr/>
          <p:nvPr/>
        </p:nvSpPr>
        <p:spPr>
          <a:xfrm rot="5400000">
            <a:off x="1934900" y="269639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30"/>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pic>
        <p:nvPicPr>
          <p:cNvPr id="3" name="Picture 2"/>
          <p:cNvPicPr>
            <a:picLocks noChangeAspect="1"/>
          </p:cNvPicPr>
          <p:nvPr/>
        </p:nvPicPr>
        <p:blipFill>
          <a:blip r:embed="rId11">
            <a:clrChange>
              <a:clrFrom>
                <a:srgbClr val="000000"/>
              </a:clrFrom>
              <a:clrTo>
                <a:srgbClr val="000000">
                  <a:alpha val="0"/>
                </a:srgbClr>
              </a:clrTo>
            </a:clrChange>
          </a:blip>
          <a:stretch>
            <a:fillRect/>
          </a:stretch>
        </p:blipFill>
        <p:spPr>
          <a:xfrm>
            <a:off x="4681924" y="1061426"/>
            <a:ext cx="6700264" cy="4752975"/>
          </a:xfrm>
          <a:prstGeom prst="rect">
            <a:avLst/>
          </a:prstGeom>
        </p:spPr>
      </p:pic>
      <p:sp>
        <p:nvSpPr>
          <p:cNvPr id="32" name="Rectangle 31"/>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past energy transitions</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33" name="Picture 32"/>
          <p:cNvPicPr>
            <a:picLocks noChangeAspect="1"/>
          </p:cNvPicPr>
          <p:nvPr/>
        </p:nvPicPr>
        <p:blipFill>
          <a:blip r:embed="rId12">
            <a:clrChange>
              <a:clrFrom>
                <a:srgbClr val="000000"/>
              </a:clrFrom>
              <a:clrTo>
                <a:srgbClr val="000000">
                  <a:alpha val="0"/>
                </a:srgbClr>
              </a:clrTo>
            </a:clrChange>
          </a:blip>
          <a:stretch>
            <a:fillRect/>
          </a:stretch>
        </p:blipFill>
        <p:spPr>
          <a:xfrm>
            <a:off x="4354038" y="770162"/>
            <a:ext cx="7037135" cy="5214213"/>
          </a:xfrm>
          <a:prstGeom prst="rect">
            <a:avLst/>
          </a:prstGeom>
        </p:spPr>
      </p:pic>
      <p:pic>
        <p:nvPicPr>
          <p:cNvPr id="12" name="Picture 11"/>
          <p:cNvPicPr>
            <a:picLocks noChangeAspect="1"/>
          </p:cNvPicPr>
          <p:nvPr/>
        </p:nvPicPr>
        <p:blipFill>
          <a:blip r:embed="rId13">
            <a:clrChange>
              <a:clrFrom>
                <a:srgbClr val="000000"/>
              </a:clrFrom>
              <a:clrTo>
                <a:srgbClr val="000000">
                  <a:alpha val="0"/>
                </a:srgbClr>
              </a:clrTo>
            </a:clrChange>
          </a:blip>
          <a:stretch>
            <a:fillRect/>
          </a:stretch>
        </p:blipFill>
        <p:spPr>
          <a:xfrm>
            <a:off x="4876799" y="839094"/>
            <a:ext cx="6967091" cy="5065485"/>
          </a:xfrm>
          <a:prstGeom prst="rect">
            <a:avLst/>
          </a:prstGeom>
        </p:spPr>
      </p:pic>
      <p:pic>
        <p:nvPicPr>
          <p:cNvPr id="13" name="Picture 12"/>
          <p:cNvPicPr>
            <a:picLocks noChangeAspect="1"/>
          </p:cNvPicPr>
          <p:nvPr/>
        </p:nvPicPr>
        <p:blipFill rotWithShape="1">
          <a:blip r:embed="rId14">
            <a:clrChange>
              <a:clrFrom>
                <a:srgbClr val="000000"/>
              </a:clrFrom>
              <a:clrTo>
                <a:srgbClr val="000000">
                  <a:alpha val="0"/>
                </a:srgbClr>
              </a:clrTo>
            </a:clrChange>
          </a:blip>
          <a:srcRect r="5828"/>
          <a:stretch/>
        </p:blipFill>
        <p:spPr>
          <a:xfrm>
            <a:off x="4681924" y="745127"/>
            <a:ext cx="6709249" cy="5073608"/>
          </a:xfrm>
          <a:prstGeom prst="rect">
            <a:avLst/>
          </a:prstGeom>
        </p:spPr>
      </p:pic>
    </p:spTree>
    <p:extLst>
      <p:ext uri="{BB962C8B-B14F-4D97-AF65-F5344CB8AC3E}">
        <p14:creationId xmlns:p14="http://schemas.microsoft.com/office/powerpoint/2010/main" val="337605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nodeType="withEffect">
                                  <p:stCondLst>
                                    <p:cond delay="0"/>
                                  </p:stCondLst>
                                  <p:childTnLst>
                                    <p:animEffect transition="out" filter="barn(inVertical)">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500"/>
                                        <p:tgtEl>
                                          <p:spTgt spid="29"/>
                                        </p:tgtEl>
                                      </p:cBhvr>
                                    </p:animEffect>
                                  </p:childTnLst>
                                </p:cTn>
                              </p:par>
                              <p:par>
                                <p:cTn id="15" presetID="22" presetClass="entr" presetSubtype="1"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par>
                                <p:cTn id="18" presetID="10" presetClass="exit" presetSubtype="0" fill="hold" nodeType="with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3"/>
                                        </p:tgtEl>
                                      </p:cBhvr>
                                    </p:animEffect>
                                    <p:set>
                                      <p:cBhvr>
                                        <p:cTn id="42" dur="1" fill="hold">
                                          <p:stCondLst>
                                            <p:cond delay="499"/>
                                          </p:stCondLst>
                                        </p:cTn>
                                        <p:tgtEl>
                                          <p:spTgt spid="33"/>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2"/>
                                        </p:tgtEl>
                                      </p:cBhvr>
                                    </p:animEffect>
                                    <p:set>
                                      <p:cBhvr>
                                        <p:cTn id="50" dur="1" fill="hold">
                                          <p:stCondLst>
                                            <p:cond delay="499"/>
                                          </p:stCondLst>
                                        </p:cTn>
                                        <p:tgtEl>
                                          <p:spTgt spid="12"/>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12</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614806" y="3603317"/>
            <a:ext cx="391236" cy="607324"/>
            <a:chOff x="0" y="255"/>
            <a:chExt cx="548810" cy="784013"/>
          </a:xfrm>
          <a:solidFill>
            <a:schemeClr val="tx1">
              <a:lumMod val="85000"/>
              <a:lumOff val="15000"/>
            </a:schemeClr>
          </a:solidFill>
        </p:grpSpPr>
        <p:sp>
          <p:nvSpPr>
            <p:cNvPr id="27" name="Chevron 26"/>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3</a:t>
              </a:r>
              <a:endParaRPr lang="en-US" b="1" kern="1200" dirty="0">
                <a:solidFill>
                  <a:srgbClr val="B8121B"/>
                </a:solidFill>
                <a:latin typeface="Comfortaa" panose="020F0603070200060003" pitchFamily="34" charset="0"/>
              </a:endParaRPr>
            </a:p>
          </p:txBody>
        </p:sp>
      </p:grpSp>
      <p:sp>
        <p:nvSpPr>
          <p:cNvPr id="29" name="Round Same Side Corner Rectangle 28"/>
          <p:cNvSpPr/>
          <p:nvPr/>
        </p:nvSpPr>
        <p:spPr>
          <a:xfrm rot="5400000">
            <a:off x="1934900" y="269639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30"/>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
        <p:nvSpPr>
          <p:cNvPr id="32" name="Rectangle 31"/>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Hubbert curve</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30" name="Subtitle 2"/>
          <p:cNvSpPr txBox="1">
            <a:spLocks/>
          </p:cNvSpPr>
          <p:nvPr/>
        </p:nvSpPr>
        <p:spPr>
          <a:xfrm>
            <a:off x="3377110" y="284611"/>
            <a:ext cx="551034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a:solidFill>
                  <a:schemeClr val="bg1">
                    <a:lumMod val="65000"/>
                  </a:schemeClr>
                </a:solidFill>
                <a:latin typeface="Comfortaa" panose="020F0603070200060003" pitchFamily="34" charset="0"/>
              </a:rPr>
              <a:t>Carbon budget*   990 GtCO</a:t>
            </a:r>
            <a:r>
              <a:rPr lang="en-US" sz="1800" b="1" dirty="0">
                <a:solidFill>
                  <a:schemeClr val="bg1">
                    <a:lumMod val="65000"/>
                  </a:schemeClr>
                </a:solidFill>
                <a:latin typeface="Comfortaa" panose="020F0603070200060003" pitchFamily="34" charset="0"/>
              </a:rPr>
              <a:t>2</a:t>
            </a:r>
            <a:endParaRPr lang="en-US" sz="2400" b="1" dirty="0">
              <a:solidFill>
                <a:schemeClr val="bg1">
                  <a:lumMod val="65000"/>
                </a:schemeClr>
              </a:solidFill>
              <a:latin typeface="Comfortaa" panose="020F0603070200060003" pitchFamily="34" charset="0"/>
            </a:endParaRPr>
          </a:p>
        </p:txBody>
      </p:sp>
      <p:sp>
        <p:nvSpPr>
          <p:cNvPr id="35" name="Rectangle 34"/>
          <p:cNvSpPr/>
          <p:nvPr/>
        </p:nvSpPr>
        <p:spPr>
          <a:xfrm>
            <a:off x="11049981" y="5894429"/>
            <a:ext cx="987835"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Csala, 2014</a:t>
            </a:r>
            <a:endParaRPr lang="en-US" sz="1200" dirty="0">
              <a:solidFill>
                <a:schemeClr val="bg2">
                  <a:lumMod val="25000"/>
                </a:schemeClr>
              </a:solidFill>
            </a:endParaRPr>
          </a:p>
        </p:txBody>
      </p:sp>
      <p:pic>
        <p:nvPicPr>
          <p:cNvPr id="36" name="Picture 35"/>
          <p:cNvPicPr>
            <a:picLocks noChangeAspect="1"/>
          </p:cNvPicPr>
          <p:nvPr/>
        </p:nvPicPr>
        <p:blipFill>
          <a:blip r:embed="rId11">
            <a:clrChange>
              <a:clrFrom>
                <a:srgbClr val="000000"/>
              </a:clrFrom>
              <a:clrTo>
                <a:srgbClr val="000000">
                  <a:alpha val="0"/>
                </a:srgbClr>
              </a:clrTo>
            </a:clrChange>
          </a:blip>
          <a:stretch>
            <a:fillRect/>
          </a:stretch>
        </p:blipFill>
        <p:spPr>
          <a:xfrm>
            <a:off x="4766315" y="1263728"/>
            <a:ext cx="6934843" cy="4676809"/>
          </a:xfrm>
          <a:prstGeom prst="rect">
            <a:avLst/>
          </a:prstGeom>
        </p:spPr>
      </p:pic>
      <p:cxnSp>
        <p:nvCxnSpPr>
          <p:cNvPr id="38" name="Straight Connector 37"/>
          <p:cNvCxnSpPr/>
          <p:nvPr/>
        </p:nvCxnSpPr>
        <p:spPr>
          <a:xfrm>
            <a:off x="8451353" y="1727961"/>
            <a:ext cx="0" cy="3530991"/>
          </a:xfrm>
          <a:prstGeom prst="line">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379820" y="1727961"/>
            <a:ext cx="0" cy="3530991"/>
          </a:xfrm>
          <a:prstGeom prst="line">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887452" y="1727961"/>
            <a:ext cx="0" cy="3530991"/>
          </a:xfrm>
          <a:prstGeom prst="line">
            <a:avLst/>
          </a:prstGeom>
          <a:ln w="571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96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circle(in)">
                                      <p:cBhvr>
                                        <p:cTn id="25" dur="2000"/>
                                        <p:tgtEl>
                                          <p:spTgt spid="40"/>
                                        </p:tgtEl>
                                      </p:cBhvr>
                                    </p:animEffect>
                                  </p:childTnLst>
                                </p:cTn>
                              </p:par>
                              <p:par>
                                <p:cTn id="26" presetID="6" presetClass="entr" presetSubtype="16"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circle(in)">
                                      <p:cBhvr>
                                        <p:cTn id="28" dur="2000"/>
                                        <p:tgtEl>
                                          <p:spTgt spid="39"/>
                                        </p:tgtEl>
                                      </p:cBhvr>
                                    </p:animEffect>
                                  </p:childTnLst>
                                </p:cTn>
                              </p:par>
                              <p:par>
                                <p:cTn id="29" presetID="6" presetClass="entr" presetSubtype="16"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circle(in)">
                                      <p:cBhvr>
                                        <p:cTn id="3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0"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ext uri="{D42A27DB-BD31-4B8C-83A1-F6EECF244321}">
                <p14:modId xmlns:p14="http://schemas.microsoft.com/office/powerpoint/2010/main" val="2064550351"/>
              </p:ext>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13</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618699" y="3597134"/>
            <a:ext cx="391236" cy="607324"/>
            <a:chOff x="0" y="255"/>
            <a:chExt cx="548810" cy="784013"/>
          </a:xfrm>
          <a:solidFill>
            <a:schemeClr val="tx1">
              <a:lumMod val="85000"/>
              <a:lumOff val="15000"/>
            </a:schemeClr>
          </a:solidFill>
        </p:grpSpPr>
        <p:sp>
          <p:nvSpPr>
            <p:cNvPr id="22" name="Chevron 21"/>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dirty="0">
                  <a:solidFill>
                    <a:srgbClr val="B8121B"/>
                  </a:solidFill>
                  <a:latin typeface="Comfortaa" panose="020F0603070200060003" pitchFamily="34" charset="0"/>
                </a:rPr>
                <a:t>3</a:t>
              </a:r>
              <a:endParaRPr lang="en-US" b="1" kern="1200" dirty="0">
                <a:solidFill>
                  <a:srgbClr val="B8121B"/>
                </a:solidFill>
                <a:latin typeface="Comfortaa" panose="020F0603070200060003" pitchFamily="34" charset="0"/>
              </a:endParaRPr>
            </a:p>
          </p:txBody>
        </p:sp>
      </p:grpSp>
      <p:sp>
        <p:nvSpPr>
          <p:cNvPr id="24" name="Round Same Side Corner Rectangle 23"/>
          <p:cNvSpPr/>
          <p:nvPr/>
        </p:nvSpPr>
        <p:spPr>
          <a:xfrm rot="5400000">
            <a:off x="1924279" y="2690214"/>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5" name="Group 24"/>
          <p:cNvGrpSpPr/>
          <p:nvPr/>
        </p:nvGrpSpPr>
        <p:grpSpPr>
          <a:xfrm>
            <a:off x="614806" y="4251017"/>
            <a:ext cx="391236" cy="607324"/>
            <a:chOff x="0" y="255"/>
            <a:chExt cx="548810" cy="784013"/>
          </a:xfrm>
          <a:solidFill>
            <a:schemeClr val="tx1">
              <a:lumMod val="85000"/>
              <a:lumOff val="15000"/>
            </a:schemeClr>
          </a:solidFill>
        </p:grpSpPr>
        <p:sp>
          <p:nvSpPr>
            <p:cNvPr id="27" name="Chevron 26"/>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kern="1200" dirty="0">
                  <a:solidFill>
                    <a:srgbClr val="B8121B"/>
                  </a:solidFill>
                  <a:latin typeface="Comfortaa" panose="020F0603070200060003" pitchFamily="34" charset="0"/>
                </a:rPr>
                <a:t>4</a:t>
              </a:r>
            </a:p>
          </p:txBody>
        </p:sp>
      </p:grpSp>
      <p:sp>
        <p:nvSpPr>
          <p:cNvPr id="29" name="Round Same Side Corner Rectangle 28"/>
          <p:cNvSpPr/>
          <p:nvPr/>
        </p:nvSpPr>
        <p:spPr>
          <a:xfrm rot="5400000">
            <a:off x="1934900" y="334409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30"/>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
        <p:nvSpPr>
          <p:cNvPr id="32" name="Rectangle 31"/>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energy return on energy investment</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5" name="Picture 14"/>
          <p:cNvPicPr>
            <a:picLocks noChangeAspect="1"/>
          </p:cNvPicPr>
          <p:nvPr/>
        </p:nvPicPr>
        <p:blipFill>
          <a:blip r:embed="rId11">
            <a:clrChange>
              <a:clrFrom>
                <a:srgbClr val="000000"/>
              </a:clrFrom>
              <a:clrTo>
                <a:srgbClr val="000000">
                  <a:alpha val="0"/>
                </a:srgbClr>
              </a:clrTo>
            </a:clrChange>
          </a:blip>
          <a:stretch>
            <a:fillRect/>
          </a:stretch>
        </p:blipFill>
        <p:spPr>
          <a:xfrm>
            <a:off x="3506162" y="1866900"/>
            <a:ext cx="8361988" cy="3713968"/>
          </a:xfrm>
          <a:prstGeom prst="rect">
            <a:avLst/>
          </a:prstGeom>
        </p:spPr>
      </p:pic>
      <p:sp>
        <p:nvSpPr>
          <p:cNvPr id="34" name="Rectangle 33"/>
          <p:cNvSpPr/>
          <p:nvPr/>
        </p:nvSpPr>
        <p:spPr>
          <a:xfrm>
            <a:off x="10609220" y="5894429"/>
            <a:ext cx="1428596" cy="461665"/>
          </a:xfrm>
          <a:prstGeom prst="rect">
            <a:avLst/>
          </a:prstGeom>
        </p:spPr>
        <p:txBody>
          <a:bodyPr wrap="none">
            <a:spAutoFit/>
          </a:bodyPr>
          <a:lstStyle/>
          <a:p>
            <a:pPr algn="r"/>
            <a:r>
              <a:rPr lang="en-US" sz="1200" dirty="0">
                <a:solidFill>
                  <a:schemeClr val="bg2">
                    <a:lumMod val="25000"/>
                  </a:schemeClr>
                </a:solidFill>
                <a:latin typeface="Comfortaa" panose="020F0603070200060003" pitchFamily="34" charset="0"/>
                <a:cs typeface="Arial" panose="020B0604020202020204" pitchFamily="34" charset="0"/>
              </a:rPr>
              <a:t>Murphy et al 2011</a:t>
            </a:r>
          </a:p>
          <a:p>
            <a:pPr algn="r"/>
            <a:r>
              <a:rPr lang="en-US" sz="1200" dirty="0">
                <a:solidFill>
                  <a:schemeClr val="bg2">
                    <a:lumMod val="25000"/>
                  </a:schemeClr>
                </a:solidFill>
                <a:latin typeface="Comfortaa" panose="020F0603070200060003" pitchFamily="34" charset="0"/>
                <a:cs typeface="Arial" panose="020B0604020202020204" pitchFamily="34" charset="0"/>
              </a:rPr>
              <a:t>Csala, 2016</a:t>
            </a:r>
            <a:endParaRPr lang="en-US" sz="1200" dirty="0">
              <a:solidFill>
                <a:schemeClr val="bg2">
                  <a:lumMod val="25000"/>
                </a:schemeClr>
              </a:solidFill>
            </a:endParaRPr>
          </a:p>
        </p:txBody>
      </p:sp>
    </p:spTree>
    <p:extLst>
      <p:ext uri="{BB962C8B-B14F-4D97-AF65-F5344CB8AC3E}">
        <p14:creationId xmlns:p14="http://schemas.microsoft.com/office/powerpoint/2010/main" val="2325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nodeType="withEffect">
                                  <p:stCondLst>
                                    <p:cond delay="0"/>
                                  </p:stCondLst>
                                  <p:childTnLst>
                                    <p:animEffect transition="out" filter="barn(inVertical)">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500"/>
                                        <p:tgtEl>
                                          <p:spTgt spid="29"/>
                                        </p:tgtEl>
                                      </p:cBhvr>
                                    </p:animEffect>
                                  </p:childTnLst>
                                </p:cTn>
                              </p:par>
                              <p:par>
                                <p:cTn id="15" presetID="22" presetClass="entr" presetSubtype="1"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par>
                                <p:cTn id="18" presetID="10" presetClass="exit" presetSubtype="0" fill="hold" nodeType="with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14</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614806" y="4251017"/>
            <a:ext cx="391236" cy="607324"/>
            <a:chOff x="0" y="255"/>
            <a:chExt cx="548810" cy="784013"/>
          </a:xfrm>
          <a:solidFill>
            <a:schemeClr val="tx1">
              <a:lumMod val="85000"/>
              <a:lumOff val="15000"/>
            </a:schemeClr>
          </a:solidFill>
        </p:grpSpPr>
        <p:sp>
          <p:nvSpPr>
            <p:cNvPr id="27" name="Chevron 26"/>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kern="1200" dirty="0">
                  <a:solidFill>
                    <a:srgbClr val="B8121B"/>
                  </a:solidFill>
                  <a:latin typeface="Comfortaa" panose="020F0603070200060003" pitchFamily="34" charset="0"/>
                </a:rPr>
                <a:t>4</a:t>
              </a:r>
            </a:p>
          </p:txBody>
        </p:sp>
      </p:grpSp>
      <p:sp>
        <p:nvSpPr>
          <p:cNvPr id="29" name="Round Same Side Corner Rectangle 28"/>
          <p:cNvSpPr/>
          <p:nvPr/>
        </p:nvSpPr>
        <p:spPr>
          <a:xfrm rot="5400000">
            <a:off x="1934900" y="334409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30"/>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
        <p:nvSpPr>
          <p:cNvPr id="34" name="Rectangle 33"/>
          <p:cNvSpPr/>
          <p:nvPr/>
        </p:nvSpPr>
        <p:spPr>
          <a:xfrm>
            <a:off x="10211675" y="5894429"/>
            <a:ext cx="1826141" cy="461665"/>
          </a:xfrm>
          <a:prstGeom prst="rect">
            <a:avLst/>
          </a:prstGeom>
        </p:spPr>
        <p:txBody>
          <a:bodyPr wrap="none">
            <a:spAutoFit/>
          </a:bodyPr>
          <a:lstStyle/>
          <a:p>
            <a:pPr algn="r"/>
            <a:r>
              <a:rPr lang="en-US" sz="1200" dirty="0">
                <a:solidFill>
                  <a:schemeClr val="bg2">
                    <a:lumMod val="25000"/>
                  </a:schemeClr>
                </a:solidFill>
                <a:latin typeface="Comfortaa" panose="020F0603070200060003" pitchFamily="34" charset="0"/>
                <a:cs typeface="Arial" panose="020B0604020202020204" pitchFamily="34" charset="0"/>
              </a:rPr>
              <a:t>Sgouridis, Csala, Bardi</a:t>
            </a:r>
          </a:p>
          <a:p>
            <a:pPr algn="r"/>
            <a:r>
              <a:rPr lang="en-US" sz="1200" dirty="0">
                <a:solidFill>
                  <a:schemeClr val="bg2">
                    <a:lumMod val="25000"/>
                  </a:schemeClr>
                </a:solidFill>
                <a:latin typeface="Comfortaa" panose="020F0603070200060003" pitchFamily="34" charset="0"/>
                <a:cs typeface="Arial" panose="020B0604020202020204" pitchFamily="34" charset="0"/>
              </a:rPr>
              <a:t>2014, 2016</a:t>
            </a:r>
            <a:endParaRPr lang="en-US" sz="1200" dirty="0">
              <a:solidFill>
                <a:schemeClr val="bg2">
                  <a:lumMod val="25000"/>
                </a:schemeClr>
              </a:solidFill>
            </a:endParaRPr>
          </a:p>
        </p:txBody>
      </p:sp>
      <p:pic>
        <p:nvPicPr>
          <p:cNvPr id="2" name="Picture 1"/>
          <p:cNvPicPr>
            <a:picLocks noChangeAspect="1"/>
          </p:cNvPicPr>
          <p:nvPr/>
        </p:nvPicPr>
        <p:blipFill>
          <a:blip r:embed="rId11">
            <a:clrChange>
              <a:clrFrom>
                <a:srgbClr val="0F0F0F"/>
              </a:clrFrom>
              <a:clrTo>
                <a:srgbClr val="0F0F0F">
                  <a:alpha val="0"/>
                </a:srgbClr>
              </a:clrTo>
            </a:clrChange>
          </a:blip>
          <a:stretch>
            <a:fillRect/>
          </a:stretch>
        </p:blipFill>
        <p:spPr>
          <a:xfrm>
            <a:off x="3848662" y="228600"/>
            <a:ext cx="8082233" cy="5600483"/>
          </a:xfrm>
          <a:prstGeom prst="rect">
            <a:avLst/>
          </a:prstGeom>
        </p:spPr>
      </p:pic>
    </p:spTree>
    <p:extLst>
      <p:ext uri="{BB962C8B-B14F-4D97-AF65-F5344CB8AC3E}">
        <p14:creationId xmlns:p14="http://schemas.microsoft.com/office/powerpoint/2010/main" val="262133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15</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618699" y="4263884"/>
            <a:ext cx="391236" cy="607324"/>
            <a:chOff x="0" y="255"/>
            <a:chExt cx="548810" cy="784013"/>
          </a:xfrm>
          <a:solidFill>
            <a:schemeClr val="tx1">
              <a:lumMod val="85000"/>
              <a:lumOff val="15000"/>
            </a:schemeClr>
          </a:solidFill>
        </p:grpSpPr>
        <p:sp>
          <p:nvSpPr>
            <p:cNvPr id="22" name="Chevron 21"/>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dirty="0">
                  <a:solidFill>
                    <a:srgbClr val="B8121B"/>
                  </a:solidFill>
                  <a:latin typeface="Comfortaa" panose="020F0603070200060003" pitchFamily="34" charset="0"/>
                </a:rPr>
                <a:t>4</a:t>
              </a:r>
              <a:endParaRPr lang="en-US" b="1" kern="1200" dirty="0">
                <a:solidFill>
                  <a:srgbClr val="B8121B"/>
                </a:solidFill>
                <a:latin typeface="Comfortaa" panose="020F0603070200060003" pitchFamily="34" charset="0"/>
              </a:endParaRPr>
            </a:p>
          </p:txBody>
        </p:sp>
      </p:grpSp>
      <p:sp>
        <p:nvSpPr>
          <p:cNvPr id="24" name="Round Same Side Corner Rectangle 23"/>
          <p:cNvSpPr/>
          <p:nvPr/>
        </p:nvSpPr>
        <p:spPr>
          <a:xfrm rot="5400000">
            <a:off x="1924279" y="3356964"/>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5" name="Group 24"/>
          <p:cNvGrpSpPr/>
          <p:nvPr/>
        </p:nvGrpSpPr>
        <p:grpSpPr>
          <a:xfrm>
            <a:off x="614806" y="4917767"/>
            <a:ext cx="391236" cy="607324"/>
            <a:chOff x="0" y="255"/>
            <a:chExt cx="548810" cy="784013"/>
          </a:xfrm>
          <a:solidFill>
            <a:schemeClr val="tx1">
              <a:lumMod val="85000"/>
              <a:lumOff val="15000"/>
            </a:schemeClr>
          </a:solidFill>
        </p:grpSpPr>
        <p:sp>
          <p:nvSpPr>
            <p:cNvPr id="27" name="Chevron 26"/>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kern="1200" dirty="0">
                  <a:solidFill>
                    <a:srgbClr val="B8121B"/>
                  </a:solidFill>
                  <a:latin typeface="Comfortaa" panose="020F0603070200060003" pitchFamily="34" charset="0"/>
                </a:rPr>
                <a:t>5</a:t>
              </a:r>
            </a:p>
          </p:txBody>
        </p:sp>
      </p:grpSp>
      <p:sp>
        <p:nvSpPr>
          <p:cNvPr id="29" name="Round Same Side Corner Rectangle 28"/>
          <p:cNvSpPr/>
          <p:nvPr/>
        </p:nvSpPr>
        <p:spPr>
          <a:xfrm rot="5400000">
            <a:off x="1934900" y="401084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30"/>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
        <p:nvSpPr>
          <p:cNvPr id="32" name="Rectangle 31"/>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current mechanism</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34" name="Rectangle 33"/>
          <p:cNvSpPr/>
          <p:nvPr/>
        </p:nvSpPr>
        <p:spPr>
          <a:xfrm>
            <a:off x="10053747" y="5894429"/>
            <a:ext cx="1984069"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Climate Interactive, 2016</a:t>
            </a:r>
            <a:endParaRPr lang="en-US" sz="1200" dirty="0">
              <a:solidFill>
                <a:schemeClr val="bg2">
                  <a:lumMod val="25000"/>
                </a:schemeClr>
              </a:solidFill>
            </a:endParaRPr>
          </a:p>
        </p:txBody>
      </p:sp>
      <p:pic>
        <p:nvPicPr>
          <p:cNvPr id="26" name="Picture 25"/>
          <p:cNvPicPr>
            <a:picLocks noChangeAspect="1"/>
          </p:cNvPicPr>
          <p:nvPr/>
        </p:nvPicPr>
        <p:blipFill rotWithShape="1">
          <a:blip r:embed="rId11">
            <a:clrChange>
              <a:clrFrom>
                <a:srgbClr val="E5E5E5"/>
              </a:clrFrom>
              <a:clrTo>
                <a:srgbClr val="E5E5E5">
                  <a:alpha val="0"/>
                </a:srgbClr>
              </a:clrTo>
            </a:clrChange>
            <a:extLst>
              <a:ext uri="{BEBA8EAE-BF5A-486C-A8C5-ECC9F3942E4B}">
                <a14:imgProps xmlns:a14="http://schemas.microsoft.com/office/drawing/2010/main">
                  <a14:imgLayer r:embed="rId12">
                    <a14:imgEffect>
                      <a14:saturation sat="200000"/>
                    </a14:imgEffect>
                  </a14:imgLayer>
                </a14:imgProps>
              </a:ext>
            </a:extLst>
          </a:blip>
          <a:srcRect b="1367"/>
          <a:stretch/>
        </p:blipFill>
        <p:spPr>
          <a:xfrm>
            <a:off x="5663611" y="1246058"/>
            <a:ext cx="4736889" cy="3804913"/>
          </a:xfrm>
          <a:prstGeom prst="rect">
            <a:avLst/>
          </a:prstGeom>
          <a:ln>
            <a:noFill/>
          </a:ln>
          <a:effectLst>
            <a:reflection blurRad="6350" stA="52000" endA="300" endPos="15000" dir="5400000" sy="-100000" algn="bl" rotWithShape="0"/>
          </a:effectLst>
        </p:spPr>
      </p:pic>
    </p:spTree>
    <p:extLst>
      <p:ext uri="{BB962C8B-B14F-4D97-AF65-F5344CB8AC3E}">
        <p14:creationId xmlns:p14="http://schemas.microsoft.com/office/powerpoint/2010/main" val="59690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nodeType="withEffect">
                                  <p:stCondLst>
                                    <p:cond delay="0"/>
                                  </p:stCondLst>
                                  <p:childTnLst>
                                    <p:animEffect transition="out" filter="barn(inVertical)">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500"/>
                                        <p:tgtEl>
                                          <p:spTgt spid="29"/>
                                        </p:tgtEl>
                                      </p:cBhvr>
                                    </p:animEffect>
                                  </p:childTnLst>
                                </p:cTn>
                              </p:par>
                              <p:par>
                                <p:cTn id="15" presetID="22" presetClass="entr" presetSubtype="1"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par>
                                <p:cTn id="18" presetID="10" presetClass="exit" presetSubtype="0" fill="hold" nodeType="with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16</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614806" y="4917767"/>
            <a:ext cx="391236" cy="607324"/>
            <a:chOff x="0" y="255"/>
            <a:chExt cx="548810" cy="784013"/>
          </a:xfrm>
          <a:solidFill>
            <a:schemeClr val="tx1">
              <a:lumMod val="85000"/>
              <a:lumOff val="15000"/>
            </a:schemeClr>
          </a:solidFill>
        </p:grpSpPr>
        <p:sp>
          <p:nvSpPr>
            <p:cNvPr id="27" name="Chevron 26"/>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kern="1200" dirty="0">
                  <a:solidFill>
                    <a:srgbClr val="B8121B"/>
                  </a:solidFill>
                  <a:latin typeface="Comfortaa" panose="020F0603070200060003" pitchFamily="34" charset="0"/>
                </a:rPr>
                <a:t>5</a:t>
              </a:r>
            </a:p>
          </p:txBody>
        </p:sp>
      </p:grpSp>
      <p:sp>
        <p:nvSpPr>
          <p:cNvPr id="29" name="Round Same Side Corner Rectangle 28"/>
          <p:cNvSpPr/>
          <p:nvPr/>
        </p:nvSpPr>
        <p:spPr>
          <a:xfrm rot="5400000">
            <a:off x="1934900" y="401084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30"/>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
        <p:nvSpPr>
          <p:cNvPr id="32" name="Rectangle 31"/>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emissions quotas</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34" name="Rectangle 33"/>
          <p:cNvSpPr/>
          <p:nvPr/>
        </p:nvSpPr>
        <p:spPr>
          <a:xfrm>
            <a:off x="10447252" y="5894429"/>
            <a:ext cx="1590564"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err="1">
                <a:solidFill>
                  <a:schemeClr val="bg2">
                    <a:lumMod val="25000"/>
                  </a:schemeClr>
                </a:solidFill>
                <a:latin typeface="Comfortaa" panose="020F0603070200060003" pitchFamily="34" charset="0"/>
                <a:cs typeface="Arial" panose="020B0604020202020204" pitchFamily="34" charset="0"/>
              </a:rPr>
              <a:t>Raupach</a:t>
            </a:r>
            <a:r>
              <a:rPr lang="en-US" sz="1200" dirty="0">
                <a:solidFill>
                  <a:schemeClr val="bg2">
                    <a:lumMod val="25000"/>
                  </a:schemeClr>
                </a:solidFill>
                <a:latin typeface="Comfortaa" panose="020F0603070200060003" pitchFamily="34" charset="0"/>
                <a:cs typeface="Arial" panose="020B0604020202020204" pitchFamily="34" charset="0"/>
              </a:rPr>
              <a:t> et al, 2014</a:t>
            </a:r>
            <a:endParaRPr lang="en-US" sz="1200" dirty="0">
              <a:solidFill>
                <a:schemeClr val="bg2">
                  <a:lumMod val="25000"/>
                </a:schemeClr>
              </a:solidFill>
            </a:endParaRPr>
          </a:p>
        </p:txBody>
      </p:sp>
      <p:pic>
        <p:nvPicPr>
          <p:cNvPr id="3" name="Picture 2"/>
          <p:cNvPicPr>
            <a:picLocks noChangeAspect="1"/>
          </p:cNvPicPr>
          <p:nvPr/>
        </p:nvPicPr>
        <p:blipFill>
          <a:blip r:embed="rId11">
            <a:clrChange>
              <a:clrFrom>
                <a:srgbClr val="000000"/>
              </a:clrFrom>
              <a:clrTo>
                <a:srgbClr val="000000">
                  <a:alpha val="0"/>
                </a:srgbClr>
              </a:clrTo>
            </a:clrChange>
            <a:extLst>
              <a:ext uri="{BEBA8EAE-BF5A-486C-A8C5-ECC9F3942E4B}">
                <a14:imgProps xmlns:a14="http://schemas.microsoft.com/office/drawing/2010/main">
                  <a14:imgLayer r:embed="rId12">
                    <a14:imgEffect>
                      <a14:saturation sat="400000"/>
                    </a14:imgEffect>
                  </a14:imgLayer>
                </a14:imgProps>
              </a:ext>
            </a:extLst>
          </a:blip>
          <a:stretch>
            <a:fillRect/>
          </a:stretch>
        </p:blipFill>
        <p:spPr>
          <a:xfrm>
            <a:off x="3848662" y="2106155"/>
            <a:ext cx="7925317" cy="2982466"/>
          </a:xfrm>
          <a:prstGeom prst="rect">
            <a:avLst/>
          </a:prstGeom>
        </p:spPr>
      </p:pic>
    </p:spTree>
    <p:extLst>
      <p:ext uri="{BB962C8B-B14F-4D97-AF65-F5344CB8AC3E}">
        <p14:creationId xmlns:p14="http://schemas.microsoft.com/office/powerpoint/2010/main" val="220855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17</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618699" y="4911584"/>
            <a:ext cx="391236" cy="607324"/>
            <a:chOff x="0" y="255"/>
            <a:chExt cx="548810" cy="784013"/>
          </a:xfrm>
          <a:solidFill>
            <a:schemeClr val="tx1">
              <a:lumMod val="85000"/>
              <a:lumOff val="15000"/>
            </a:schemeClr>
          </a:solidFill>
        </p:grpSpPr>
        <p:sp>
          <p:nvSpPr>
            <p:cNvPr id="22" name="Chevron 21"/>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dirty="0">
                  <a:solidFill>
                    <a:srgbClr val="B8121B"/>
                  </a:solidFill>
                  <a:latin typeface="Comfortaa" panose="020F0603070200060003" pitchFamily="34" charset="0"/>
                </a:rPr>
                <a:t>5</a:t>
              </a:r>
              <a:endParaRPr lang="en-US" b="1" kern="1200" dirty="0">
                <a:solidFill>
                  <a:srgbClr val="B8121B"/>
                </a:solidFill>
                <a:latin typeface="Comfortaa" panose="020F0603070200060003" pitchFamily="34" charset="0"/>
              </a:endParaRPr>
            </a:p>
          </p:txBody>
        </p:sp>
      </p:grpSp>
      <p:sp>
        <p:nvSpPr>
          <p:cNvPr id="24" name="Round Same Side Corner Rectangle 23"/>
          <p:cNvSpPr/>
          <p:nvPr/>
        </p:nvSpPr>
        <p:spPr>
          <a:xfrm rot="5400000">
            <a:off x="1924279" y="4004664"/>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25" name="Group 24"/>
          <p:cNvGrpSpPr/>
          <p:nvPr/>
        </p:nvGrpSpPr>
        <p:grpSpPr>
          <a:xfrm>
            <a:off x="614806" y="5565467"/>
            <a:ext cx="391236" cy="607324"/>
            <a:chOff x="0" y="255"/>
            <a:chExt cx="548810" cy="784013"/>
          </a:xfrm>
          <a:solidFill>
            <a:schemeClr val="tx1">
              <a:lumMod val="85000"/>
              <a:lumOff val="15000"/>
            </a:schemeClr>
          </a:solidFill>
        </p:grpSpPr>
        <p:sp>
          <p:nvSpPr>
            <p:cNvPr id="27" name="Chevron 26"/>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dirty="0">
                  <a:solidFill>
                    <a:srgbClr val="B8121B"/>
                  </a:solidFill>
                  <a:latin typeface="Comfortaa" panose="020F0603070200060003" pitchFamily="34" charset="0"/>
                </a:rPr>
                <a:t>6</a:t>
              </a:r>
              <a:endParaRPr lang="en-US" b="1" kern="1200" dirty="0">
                <a:solidFill>
                  <a:srgbClr val="B8121B"/>
                </a:solidFill>
                <a:latin typeface="Comfortaa" panose="020F0603070200060003" pitchFamily="34" charset="0"/>
              </a:endParaRPr>
            </a:p>
          </p:txBody>
        </p:sp>
      </p:grpSp>
      <p:sp>
        <p:nvSpPr>
          <p:cNvPr id="29" name="Round Same Side Corner Rectangle 28"/>
          <p:cNvSpPr/>
          <p:nvPr/>
        </p:nvSpPr>
        <p:spPr>
          <a:xfrm rot="5400000">
            <a:off x="1934900" y="465854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30"/>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
        <p:nvSpPr>
          <p:cNvPr id="32" name="Rectangle 31"/>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energy trilemma</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34" name="Rectangle 33"/>
          <p:cNvSpPr/>
          <p:nvPr/>
        </p:nvSpPr>
        <p:spPr>
          <a:xfrm>
            <a:off x="10053747" y="5894429"/>
            <a:ext cx="1984069"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Climate Interactive, 2016</a:t>
            </a:r>
            <a:endParaRPr lang="en-US" sz="1200" dirty="0">
              <a:solidFill>
                <a:schemeClr val="bg2">
                  <a:lumMod val="25000"/>
                </a:schemeClr>
              </a:solidFill>
            </a:endParaRPr>
          </a:p>
        </p:txBody>
      </p:sp>
      <p:grpSp>
        <p:nvGrpSpPr>
          <p:cNvPr id="30" name="Group 29"/>
          <p:cNvGrpSpPr/>
          <p:nvPr/>
        </p:nvGrpSpPr>
        <p:grpSpPr>
          <a:xfrm>
            <a:off x="6259716" y="1403857"/>
            <a:ext cx="4190570" cy="4090704"/>
            <a:chOff x="5871108" y="560884"/>
            <a:chExt cx="5001727" cy="4819058"/>
          </a:xfrm>
        </p:grpSpPr>
        <p:sp>
          <p:nvSpPr>
            <p:cNvPr id="33" name="Oval 32"/>
            <p:cNvSpPr/>
            <p:nvPr/>
          </p:nvSpPr>
          <p:spPr>
            <a:xfrm>
              <a:off x="6637238" y="1540061"/>
              <a:ext cx="3431468" cy="3533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C:\Users\csala\AppData\Local\Microsoft\Windows\INetCache\Content.Word\Untitled3.png"/>
            <p:cNvPicPr/>
            <p:nvPr/>
          </p:nvPicPr>
          <p:blipFill rotWithShape="1">
            <a:blip r:embed="rId11">
              <a:extLst>
                <a:ext uri="{28A0092B-C50C-407E-A947-70E740481C1C}">
                  <a14:useLocalDpi xmlns:a14="http://schemas.microsoft.com/office/drawing/2010/main" val="0"/>
                </a:ext>
              </a:extLst>
            </a:blip>
            <a:srcRect l="-1" t="1" r="-1021" b="-5006"/>
            <a:stretch/>
          </p:blipFill>
          <p:spPr bwMode="auto">
            <a:xfrm>
              <a:off x="5871108" y="560884"/>
              <a:ext cx="5001727" cy="4819058"/>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6220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nodeType="withEffect">
                                  <p:stCondLst>
                                    <p:cond delay="0"/>
                                  </p:stCondLst>
                                  <p:childTnLst>
                                    <p:animEffect transition="out" filter="barn(inVertical)">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barn(outVertical)">
                                      <p:cBhvr>
                                        <p:cTn id="14" dur="500"/>
                                        <p:tgtEl>
                                          <p:spTgt spid="29"/>
                                        </p:tgtEl>
                                      </p:cBhvr>
                                    </p:animEffect>
                                  </p:childTnLst>
                                </p:cTn>
                              </p:par>
                              <p:par>
                                <p:cTn id="15" presetID="22" presetClass="entr" presetSubtype="1"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par>
                                <p:cTn id="18" presetID="10" presetClass="exit" presetSubtype="0" fill="hold" nodeType="withEffect">
                                  <p:stCondLst>
                                    <p:cond delay="0"/>
                                  </p:stCondLst>
                                  <p:childTnLst>
                                    <p:animEffect transition="out" filter="fade">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1500"/>
                            </p:stCondLst>
                            <p:childTnLst>
                              <p:par>
                                <p:cTn id="29" presetID="31"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1000" fill="hold"/>
                                        <p:tgtEl>
                                          <p:spTgt spid="30"/>
                                        </p:tgtEl>
                                        <p:attrNameLst>
                                          <p:attrName>ppt_w</p:attrName>
                                        </p:attrNameLst>
                                      </p:cBhvr>
                                      <p:tavLst>
                                        <p:tav tm="0">
                                          <p:val>
                                            <p:fltVal val="0"/>
                                          </p:val>
                                        </p:tav>
                                        <p:tav tm="100000">
                                          <p:val>
                                            <p:strVal val="#ppt_w"/>
                                          </p:val>
                                        </p:tav>
                                      </p:tavLst>
                                    </p:anim>
                                    <p:anim calcmode="lin" valueType="num">
                                      <p:cBhvr>
                                        <p:cTn id="32" dur="1000" fill="hold"/>
                                        <p:tgtEl>
                                          <p:spTgt spid="30"/>
                                        </p:tgtEl>
                                        <p:attrNameLst>
                                          <p:attrName>ppt_h</p:attrName>
                                        </p:attrNameLst>
                                      </p:cBhvr>
                                      <p:tavLst>
                                        <p:tav tm="0">
                                          <p:val>
                                            <p:fltVal val="0"/>
                                          </p:val>
                                        </p:tav>
                                        <p:tav tm="100000">
                                          <p:val>
                                            <p:strVal val="#ppt_h"/>
                                          </p:val>
                                        </p:tav>
                                      </p:tavLst>
                                    </p:anim>
                                    <p:anim calcmode="lin" valueType="num">
                                      <p:cBhvr>
                                        <p:cTn id="33" dur="1000" fill="hold"/>
                                        <p:tgtEl>
                                          <p:spTgt spid="30"/>
                                        </p:tgtEl>
                                        <p:attrNameLst>
                                          <p:attrName>style.rotation</p:attrName>
                                        </p:attrNameLst>
                                      </p:cBhvr>
                                      <p:tavLst>
                                        <p:tav tm="0">
                                          <p:val>
                                            <p:fltVal val="90"/>
                                          </p:val>
                                        </p:tav>
                                        <p:tav tm="100000">
                                          <p:val>
                                            <p:fltVal val="0"/>
                                          </p:val>
                                        </p:tav>
                                      </p:tavLst>
                                    </p:anim>
                                    <p:animEffect transition="in" filter="fade">
                                      <p:cBhvr>
                                        <p:cTn id="3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6" descr="Engineering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clrChange>
              <a:clrFrom>
                <a:srgbClr val="222222"/>
              </a:clrFrom>
              <a:clrTo>
                <a:srgbClr val="222222">
                  <a:alpha val="0"/>
                </a:srgbClr>
              </a:clrTo>
            </a:clrChange>
          </a:blip>
          <a:stretch>
            <a:fillRect/>
          </a:stretch>
        </p:blipFill>
        <p:spPr>
          <a:xfrm>
            <a:off x="3836467" y="1681179"/>
            <a:ext cx="7963667" cy="4136568"/>
          </a:xfrm>
          <a:prstGeom prst="rect">
            <a:avLst/>
          </a:prstGeom>
        </p:spPr>
      </p:pic>
      <p:sp>
        <p:nvSpPr>
          <p:cNvPr id="43" name="Rectangle 42"/>
          <p:cNvSpPr/>
          <p:nvPr/>
        </p:nvSpPr>
        <p:spPr>
          <a:xfrm>
            <a:off x="3796329" y="457217"/>
            <a:ext cx="8003806"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 Trilemma Index</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3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geometric mean of </a:t>
            </a:r>
            <a:r>
              <a:rPr lang="en-US" sz="2300" kern="0" spc="3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the component </a:t>
            </a:r>
            <a:r>
              <a:rPr lang="en-US" sz="23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scores</a:t>
            </a:r>
            <a:endParaRPr lang="hu-HU" sz="23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44" name="Rectangle 43"/>
          <p:cNvSpPr/>
          <p:nvPr/>
        </p:nvSpPr>
        <p:spPr>
          <a:xfrm>
            <a:off x="11020531" y="5791119"/>
            <a:ext cx="986167" cy="584775"/>
          </a:xfrm>
          <a:prstGeom prst="rect">
            <a:avLst/>
          </a:prstGeom>
        </p:spPr>
        <p:txBody>
          <a:bodyPr wrap="none">
            <a:spAutoFit/>
          </a:bodyPr>
          <a:lstStyle/>
          <a:p>
            <a:r>
              <a:rPr lang="en-US" sz="3200" b="1" dirty="0">
                <a:solidFill>
                  <a:schemeClr val="bg2">
                    <a:lumMod val="25000"/>
                  </a:schemeClr>
                </a:solidFill>
                <a:latin typeface="Comfortaa" panose="020F0603070200060003" pitchFamily="34" charset="0"/>
                <a:cs typeface="Arial" panose="020B0604020202020204" pitchFamily="34" charset="0"/>
              </a:rPr>
              <a:t>2015</a:t>
            </a:r>
            <a:endParaRPr lang="en-US" sz="3200" b="1" dirty="0">
              <a:solidFill>
                <a:schemeClr val="bg2">
                  <a:lumMod val="25000"/>
                </a:schemeClr>
              </a:solidFill>
            </a:endParaRPr>
          </a:p>
        </p:txBody>
      </p:sp>
      <p:sp>
        <p:nvSpPr>
          <p:cNvPr id="45" name="Rectangle 44"/>
          <p:cNvSpPr/>
          <p:nvPr/>
        </p:nvSpPr>
        <p:spPr>
          <a:xfrm>
            <a:off x="10068571" y="5856728"/>
            <a:ext cx="1053558" cy="461665"/>
          </a:xfrm>
          <a:prstGeom prst="rect">
            <a:avLst/>
          </a:prstGeom>
        </p:spPr>
        <p:txBody>
          <a:bodyPr wrap="none">
            <a:spAutoFit/>
          </a:bodyPr>
          <a:lstStyle/>
          <a:p>
            <a:pPr algn="r"/>
            <a:r>
              <a:rPr lang="en-US" sz="1200" dirty="0">
                <a:solidFill>
                  <a:schemeClr val="bg2">
                    <a:lumMod val="25000"/>
                  </a:schemeClr>
                </a:solidFill>
                <a:latin typeface="Comfortaa" panose="020F0603070200060003" pitchFamily="34" charset="0"/>
                <a:cs typeface="Arial" panose="020B0604020202020204" pitchFamily="34" charset="0"/>
              </a:rPr>
              <a:t>data: WECC</a:t>
            </a:r>
          </a:p>
          <a:p>
            <a:pPr algn="r"/>
            <a:r>
              <a:rPr lang="en-US" sz="1200" dirty="0">
                <a:solidFill>
                  <a:schemeClr val="bg2">
                    <a:lumMod val="25000"/>
                  </a:schemeClr>
                </a:solidFill>
                <a:latin typeface="Comfortaa" panose="020F0603070200060003" pitchFamily="34" charset="0"/>
                <a:cs typeface="Arial" panose="020B0604020202020204" pitchFamily="34" charset="0"/>
              </a:rPr>
              <a:t>graph: own</a:t>
            </a:r>
            <a:endParaRPr lang="en-US" sz="1200" dirty="0">
              <a:solidFill>
                <a:schemeClr val="bg2">
                  <a:lumMod val="25000"/>
                </a:schemeClr>
              </a:solidFill>
            </a:endParaRPr>
          </a:p>
        </p:txBody>
      </p:sp>
      <p:sp>
        <p:nvSpPr>
          <p:cNvPr id="3" name="Rectangle 2"/>
          <p:cNvSpPr/>
          <p:nvPr/>
        </p:nvSpPr>
        <p:spPr>
          <a:xfrm>
            <a:off x="7205448" y="5765040"/>
            <a:ext cx="1779016" cy="157331"/>
          </a:xfrm>
          <a:prstGeom prst="rect">
            <a:avLst/>
          </a:prstGeom>
          <a:gradFill flip="none" rotWithShape="1">
            <a:gsLst>
              <a:gs pos="0">
                <a:srgbClr val="FF0000"/>
              </a:gs>
              <a:gs pos="85000">
                <a:schemeClr val="tx1"/>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lumMod val="75000"/>
                  </a:schemeClr>
                </a:solidFill>
              </a:rPr>
              <a:t>0                                   10</a:t>
            </a:r>
          </a:p>
        </p:txBody>
      </p:sp>
      <mc:AlternateContent xmlns:mc="http://schemas.openxmlformats.org/markup-compatibility/2006" xmlns:a14="http://schemas.microsoft.com/office/drawing/2010/main">
        <mc:Choice Requires="a14">
          <p:sp>
            <p:nvSpPr>
              <p:cNvPr id="7" name="TextBox 6"/>
              <p:cNvSpPr txBox="1"/>
              <p:nvPr/>
            </p:nvSpPr>
            <p:spPr>
              <a:xfrm>
                <a:off x="7174738" y="5433215"/>
                <a:ext cx="1799723" cy="311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2">
                              <a:lumMod val="50000"/>
                            </a:schemeClr>
                          </a:solidFill>
                          <a:latin typeface="Cambria Math" panose="02040503050406030204" pitchFamily="18" charset="0"/>
                        </a:rPr>
                        <m:t>𝐸</m:t>
                      </m:r>
                      <m:r>
                        <a:rPr lang="en-US" sz="2000" b="0" i="1" smtClean="0">
                          <a:solidFill>
                            <a:schemeClr val="bg2">
                              <a:lumMod val="50000"/>
                            </a:schemeClr>
                          </a:solidFill>
                          <a:latin typeface="Cambria Math" panose="02040503050406030204" pitchFamily="18" charset="0"/>
                        </a:rPr>
                        <m:t>3</m:t>
                      </m:r>
                      <m:r>
                        <a:rPr lang="en-US" sz="2000" b="0" i="1" smtClean="0">
                          <a:solidFill>
                            <a:schemeClr val="bg2">
                              <a:lumMod val="50000"/>
                            </a:schemeClr>
                          </a:solidFill>
                          <a:latin typeface="Cambria Math" panose="02040503050406030204" pitchFamily="18" charset="0"/>
                        </a:rPr>
                        <m:t>𝐼</m:t>
                      </m:r>
                      <m:r>
                        <a:rPr lang="en-US" sz="2000" b="0" i="1" smtClean="0">
                          <a:solidFill>
                            <a:schemeClr val="bg2">
                              <a:lumMod val="50000"/>
                            </a:schemeClr>
                          </a:solidFill>
                          <a:latin typeface="Cambria Math" panose="02040503050406030204" pitchFamily="18" charset="0"/>
                        </a:rPr>
                        <m:t>=</m:t>
                      </m:r>
                      <m:rad>
                        <m:radPr>
                          <m:ctrlPr>
                            <a:rPr lang="en-US" sz="2000" i="1" smtClean="0">
                              <a:solidFill>
                                <a:schemeClr val="bg2">
                                  <a:lumMod val="50000"/>
                                </a:schemeClr>
                              </a:solidFill>
                              <a:latin typeface="Cambria Math" panose="02040503050406030204" pitchFamily="18" charset="0"/>
                            </a:rPr>
                          </m:ctrlPr>
                        </m:radPr>
                        <m:deg>
                          <m:r>
                            <m:rPr>
                              <m:brk m:alnAt="7"/>
                            </m:rPr>
                            <a:rPr lang="en-US" sz="2000" b="0" i="1" smtClean="0">
                              <a:solidFill>
                                <a:schemeClr val="bg2">
                                  <a:lumMod val="50000"/>
                                </a:schemeClr>
                              </a:solidFill>
                              <a:latin typeface="Cambria Math" panose="02040503050406030204" pitchFamily="18" charset="0"/>
                            </a:rPr>
                            <m:t>3</m:t>
                          </m:r>
                        </m:deg>
                        <m:e>
                          <m:r>
                            <a:rPr lang="en-US" sz="2000" b="0" i="1" smtClean="0">
                              <a:solidFill>
                                <a:schemeClr val="bg2">
                                  <a:lumMod val="50000"/>
                                </a:schemeClr>
                              </a:solidFill>
                              <a:latin typeface="Cambria Math" panose="02040503050406030204" pitchFamily="18" charset="0"/>
                            </a:rPr>
                            <m:t>𝑠</m:t>
                          </m:r>
                          <m:r>
                            <a:rPr lang="en-US" sz="2000" b="0" i="1" smtClean="0">
                              <a:solidFill>
                                <a:schemeClr val="bg2">
                                  <a:lumMod val="50000"/>
                                </a:schemeClr>
                              </a:solidFill>
                              <a:latin typeface="Cambria Math" panose="02040503050406030204" pitchFamily="18" charset="0"/>
                              <a:ea typeface="Cambria Math" panose="02040503050406030204" pitchFamily="18" charset="0"/>
                            </a:rPr>
                            <m:t>∙</m:t>
                          </m:r>
                          <m:r>
                            <a:rPr lang="en-US" sz="2000" b="0" i="1" smtClean="0">
                              <a:solidFill>
                                <a:schemeClr val="bg2">
                                  <a:lumMod val="50000"/>
                                </a:schemeClr>
                              </a:solidFill>
                              <a:latin typeface="Cambria Math" panose="02040503050406030204" pitchFamily="18" charset="0"/>
                              <a:ea typeface="Cambria Math" panose="02040503050406030204" pitchFamily="18" charset="0"/>
                            </a:rPr>
                            <m:t>𝑥</m:t>
                          </m:r>
                          <m:r>
                            <a:rPr lang="en-US" sz="2000" b="0" i="1" smtClean="0">
                              <a:solidFill>
                                <a:schemeClr val="bg2">
                                  <a:lumMod val="50000"/>
                                </a:schemeClr>
                              </a:solidFill>
                              <a:latin typeface="Cambria Math" panose="02040503050406030204" pitchFamily="18" charset="0"/>
                              <a:ea typeface="Cambria Math" panose="02040503050406030204" pitchFamily="18" charset="0"/>
                            </a:rPr>
                            <m:t>∙</m:t>
                          </m:r>
                          <m:r>
                            <a:rPr lang="en-US" sz="2000" b="0" i="1" smtClean="0">
                              <a:solidFill>
                                <a:schemeClr val="bg2">
                                  <a:lumMod val="50000"/>
                                </a:schemeClr>
                              </a:solidFill>
                              <a:latin typeface="Cambria Math" panose="02040503050406030204" pitchFamily="18" charset="0"/>
                              <a:ea typeface="Cambria Math" panose="02040503050406030204" pitchFamily="18" charset="0"/>
                            </a:rPr>
                            <m:t>𝑎</m:t>
                          </m:r>
                        </m:e>
                      </m:rad>
                    </m:oMath>
                  </m:oMathPara>
                </a14:m>
                <a:endParaRPr lang="en-US" sz="2000" dirty="0">
                  <a:solidFill>
                    <a:schemeClr val="bg2">
                      <a:lumMod val="50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174738" y="5433215"/>
                <a:ext cx="1799723" cy="311175"/>
              </a:xfrm>
              <a:prstGeom prst="rect">
                <a:avLst/>
              </a:prstGeom>
              <a:blipFill>
                <a:blip r:embed="rId12"/>
                <a:stretch>
                  <a:fillRect l="-2712" r="-678" b="-9804"/>
                </a:stretch>
              </a:blipFill>
            </p:spPr>
            <p:txBody>
              <a:bodyPr/>
              <a:lstStyle/>
              <a:p>
                <a:r>
                  <a:rPr lang="en-US">
                    <a:noFill/>
                  </a:rPr>
                  <a:t> </a:t>
                </a:r>
              </a:p>
            </p:txBody>
          </p:sp>
        </mc:Fallback>
      </mc:AlternateContent>
      <p:graphicFrame>
        <p:nvGraphicFramePr>
          <p:cNvPr id="26" name="Diagram 25"/>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7" name="Rectangle 26"/>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28" name="Rectangle 2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18</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grpSp>
        <p:nvGrpSpPr>
          <p:cNvPr id="29" name="Group 28"/>
          <p:cNvGrpSpPr/>
          <p:nvPr/>
        </p:nvGrpSpPr>
        <p:grpSpPr>
          <a:xfrm>
            <a:off x="614806" y="5565467"/>
            <a:ext cx="391236" cy="607324"/>
            <a:chOff x="0" y="255"/>
            <a:chExt cx="548810" cy="784013"/>
          </a:xfrm>
          <a:solidFill>
            <a:schemeClr val="tx1">
              <a:lumMod val="85000"/>
              <a:lumOff val="15000"/>
            </a:schemeClr>
          </a:solidFill>
        </p:grpSpPr>
        <p:sp>
          <p:nvSpPr>
            <p:cNvPr id="30" name="Chevron 29"/>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dirty="0">
                  <a:solidFill>
                    <a:srgbClr val="B8121B"/>
                  </a:solidFill>
                  <a:latin typeface="Comfortaa" panose="020F0603070200060003" pitchFamily="34" charset="0"/>
                </a:rPr>
                <a:t>6</a:t>
              </a:r>
              <a:endParaRPr lang="en-US" b="1" kern="1200" dirty="0">
                <a:solidFill>
                  <a:srgbClr val="B8121B"/>
                </a:solidFill>
                <a:latin typeface="Comfortaa" panose="020F0603070200060003" pitchFamily="34" charset="0"/>
              </a:endParaRPr>
            </a:p>
          </p:txBody>
        </p:sp>
      </p:grpSp>
      <p:sp>
        <p:nvSpPr>
          <p:cNvPr id="32" name="Round Same Side Corner Rectangle 31"/>
          <p:cNvSpPr/>
          <p:nvPr/>
        </p:nvSpPr>
        <p:spPr>
          <a:xfrm rot="5400000">
            <a:off x="1934900" y="465854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Rectangle 32"/>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283415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3"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6" descr="Engineering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p:cNvSpPr/>
          <p:nvPr/>
        </p:nvSpPr>
        <p:spPr>
          <a:xfrm>
            <a:off x="3512457" y="457217"/>
            <a:ext cx="8571550" cy="94102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 Trilemma Component Deficit</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3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deviation from mean of each component</a:t>
            </a:r>
            <a:endParaRPr lang="hu-HU" sz="23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45" name="Rectangle 44"/>
          <p:cNvSpPr/>
          <p:nvPr/>
        </p:nvSpPr>
        <p:spPr>
          <a:xfrm>
            <a:off x="10068571" y="5856728"/>
            <a:ext cx="1053558" cy="461665"/>
          </a:xfrm>
          <a:prstGeom prst="rect">
            <a:avLst/>
          </a:prstGeom>
        </p:spPr>
        <p:txBody>
          <a:bodyPr wrap="none">
            <a:spAutoFit/>
          </a:bodyPr>
          <a:lstStyle/>
          <a:p>
            <a:pPr algn="r"/>
            <a:r>
              <a:rPr lang="en-US" sz="1200" dirty="0">
                <a:solidFill>
                  <a:schemeClr val="bg2">
                    <a:lumMod val="25000"/>
                  </a:schemeClr>
                </a:solidFill>
                <a:latin typeface="Comfortaa" panose="020F0603070200060003" pitchFamily="34" charset="0"/>
                <a:cs typeface="Arial" panose="020B0604020202020204" pitchFamily="34" charset="0"/>
              </a:rPr>
              <a:t>data: WECC</a:t>
            </a:r>
          </a:p>
          <a:p>
            <a:pPr algn="r"/>
            <a:r>
              <a:rPr lang="en-US" sz="1200" dirty="0">
                <a:solidFill>
                  <a:schemeClr val="bg2">
                    <a:lumMod val="25000"/>
                  </a:schemeClr>
                </a:solidFill>
                <a:latin typeface="Comfortaa" panose="020F0603070200060003" pitchFamily="34" charset="0"/>
                <a:cs typeface="Arial" panose="020B0604020202020204" pitchFamily="34" charset="0"/>
              </a:rPr>
              <a:t>graph: own</a:t>
            </a:r>
            <a:endParaRPr lang="en-US" sz="1200" dirty="0">
              <a:solidFill>
                <a:schemeClr val="bg2">
                  <a:lumMod val="25000"/>
                </a:schemeClr>
              </a:solidFill>
            </a:endParaRPr>
          </a:p>
        </p:txBody>
      </p:sp>
      <p:pic>
        <p:nvPicPr>
          <p:cNvPr id="7" name="Picture 6"/>
          <p:cNvPicPr>
            <a:picLocks noChangeAspect="1"/>
          </p:cNvPicPr>
          <p:nvPr/>
        </p:nvPicPr>
        <p:blipFill>
          <a:blip r:embed="rId6">
            <a:clrChange>
              <a:clrFrom>
                <a:srgbClr val="222222"/>
              </a:clrFrom>
              <a:clrTo>
                <a:srgbClr val="222222">
                  <a:alpha val="0"/>
                </a:srgbClr>
              </a:clrTo>
            </a:clrChange>
          </a:blip>
          <a:stretch>
            <a:fillRect/>
          </a:stretch>
        </p:blipFill>
        <p:spPr>
          <a:xfrm>
            <a:off x="3893519" y="1632801"/>
            <a:ext cx="8070680" cy="4171598"/>
          </a:xfrm>
          <a:prstGeom prst="rect">
            <a:avLst/>
          </a:prstGeom>
        </p:spPr>
      </p:pic>
      <p:pic>
        <p:nvPicPr>
          <p:cNvPr id="16" name="Picture 15"/>
          <p:cNvPicPr>
            <a:picLocks noChangeAspect="1"/>
          </p:cNvPicPr>
          <p:nvPr/>
        </p:nvPicPr>
        <p:blipFill>
          <a:blip r:embed="rId7">
            <a:clrChange>
              <a:clrFrom>
                <a:srgbClr val="222222"/>
              </a:clrFrom>
              <a:clrTo>
                <a:srgbClr val="222222">
                  <a:alpha val="0"/>
                </a:srgbClr>
              </a:clrTo>
            </a:clrChange>
          </a:blip>
          <a:stretch>
            <a:fillRect/>
          </a:stretch>
        </p:blipFill>
        <p:spPr>
          <a:xfrm>
            <a:off x="459387" y="2581081"/>
            <a:ext cx="3657600" cy="3629025"/>
          </a:xfrm>
          <a:prstGeom prst="rect">
            <a:avLst/>
          </a:prstGeom>
        </p:spPr>
      </p:pic>
      <p:pic>
        <p:nvPicPr>
          <p:cNvPr id="13" name="Picture 12"/>
          <p:cNvPicPr>
            <a:picLocks noChangeAspect="1"/>
          </p:cNvPicPr>
          <p:nvPr/>
        </p:nvPicPr>
        <p:blipFill>
          <a:blip r:embed="rId8">
            <a:clrChange>
              <a:clrFrom>
                <a:srgbClr val="222222"/>
              </a:clrFrom>
              <a:clrTo>
                <a:srgbClr val="222222">
                  <a:alpha val="0"/>
                </a:srgbClr>
              </a:clrTo>
            </a:clrChange>
          </a:blip>
          <a:stretch>
            <a:fillRect/>
          </a:stretch>
        </p:blipFill>
        <p:spPr>
          <a:xfrm>
            <a:off x="510547" y="2595830"/>
            <a:ext cx="3590925" cy="3609975"/>
          </a:xfrm>
          <a:prstGeom prst="rect">
            <a:avLst/>
          </a:prstGeom>
        </p:spPr>
      </p:pic>
      <p:sp>
        <p:nvSpPr>
          <p:cNvPr id="44" name="Rectangle 43"/>
          <p:cNvSpPr/>
          <p:nvPr/>
        </p:nvSpPr>
        <p:spPr>
          <a:xfrm rot="18535578">
            <a:off x="389449" y="2346164"/>
            <a:ext cx="4046746" cy="3967478"/>
          </a:xfrm>
          <a:prstGeom prst="rect">
            <a:avLst/>
          </a:prstGeom>
        </p:spPr>
        <p:txBody>
          <a:bodyPr wrap="none">
            <a:prstTxWarp prst="textArchUp">
              <a:avLst/>
            </a:prstTxWarp>
            <a:spAutoFit/>
          </a:bodyPr>
          <a:lstStyle/>
          <a:p>
            <a:pPr algn="ctr"/>
            <a:r>
              <a:rPr lang="en-US" sz="2800" b="1" dirty="0">
                <a:solidFill>
                  <a:srgbClr val="00CC00"/>
                </a:solidFill>
                <a:latin typeface="Comfortaa" panose="020F0603070200060003" pitchFamily="34" charset="0"/>
                <a:cs typeface="Arial" panose="020B0604020202020204" pitchFamily="34" charset="0"/>
              </a:rPr>
              <a:t>security</a:t>
            </a:r>
            <a:endParaRPr lang="en-US" sz="2800" b="1" dirty="0">
              <a:solidFill>
                <a:srgbClr val="00CC00"/>
              </a:solidFill>
            </a:endParaRPr>
          </a:p>
        </p:txBody>
      </p:sp>
      <p:pic>
        <p:nvPicPr>
          <p:cNvPr id="3" name="Picture 2"/>
          <p:cNvPicPr>
            <a:picLocks noChangeAspect="1"/>
          </p:cNvPicPr>
          <p:nvPr/>
        </p:nvPicPr>
        <p:blipFill>
          <a:blip r:embed="rId9">
            <a:clrChange>
              <a:clrFrom>
                <a:srgbClr val="222222"/>
              </a:clrFrom>
              <a:clrTo>
                <a:srgbClr val="222222">
                  <a:alpha val="0"/>
                </a:srgbClr>
              </a:clrTo>
            </a:clrChange>
          </a:blip>
          <a:stretch>
            <a:fillRect/>
          </a:stretch>
        </p:blipFill>
        <p:spPr>
          <a:xfrm>
            <a:off x="297319" y="2449668"/>
            <a:ext cx="4048125" cy="3943350"/>
          </a:xfrm>
          <a:prstGeom prst="rect">
            <a:avLst/>
          </a:prstGeom>
        </p:spPr>
      </p:pic>
      <p:sp>
        <p:nvSpPr>
          <p:cNvPr id="23" name="Rectangle 22"/>
          <p:cNvSpPr/>
          <p:nvPr/>
        </p:nvSpPr>
        <p:spPr>
          <a:xfrm rot="3600000">
            <a:off x="311842" y="2493682"/>
            <a:ext cx="4046746" cy="3967478"/>
          </a:xfrm>
          <a:prstGeom prst="rect">
            <a:avLst/>
          </a:prstGeom>
        </p:spPr>
        <p:txBody>
          <a:bodyPr wrap="none">
            <a:prstTxWarp prst="textArchUp">
              <a:avLst/>
            </a:prstTxWarp>
            <a:spAutoFit/>
          </a:bodyPr>
          <a:lstStyle/>
          <a:p>
            <a:pPr algn="ctr"/>
            <a:r>
              <a:rPr lang="en-US" sz="2800" b="1" dirty="0">
                <a:solidFill>
                  <a:srgbClr val="FF0000"/>
                </a:solidFill>
                <a:latin typeface="Comfortaa" panose="020F0603070200060003" pitchFamily="34" charset="0"/>
                <a:cs typeface="Arial" panose="020B0604020202020204" pitchFamily="34" charset="0"/>
              </a:rPr>
              <a:t>sustainability</a:t>
            </a:r>
            <a:endParaRPr lang="en-US" sz="2800" b="1" dirty="0">
              <a:solidFill>
                <a:srgbClr val="FF0000"/>
              </a:solidFill>
            </a:endParaRPr>
          </a:p>
        </p:txBody>
      </p:sp>
      <p:sp>
        <p:nvSpPr>
          <p:cNvPr id="24" name="Rectangle 23"/>
          <p:cNvSpPr/>
          <p:nvPr/>
        </p:nvSpPr>
        <p:spPr>
          <a:xfrm>
            <a:off x="309630" y="2477611"/>
            <a:ext cx="4046746" cy="3967478"/>
          </a:xfrm>
          <a:prstGeom prst="rect">
            <a:avLst/>
          </a:prstGeom>
        </p:spPr>
        <p:txBody>
          <a:bodyPr wrap="none">
            <a:prstTxWarp prst="textArchDown">
              <a:avLst/>
            </a:prstTxWarp>
            <a:spAutoFit/>
          </a:bodyPr>
          <a:lstStyle/>
          <a:p>
            <a:pPr algn="ctr"/>
            <a:r>
              <a:rPr lang="en-US" sz="2800" b="1" dirty="0">
                <a:solidFill>
                  <a:srgbClr val="0066AB"/>
                </a:solidFill>
                <a:latin typeface="Comfortaa" panose="020F0603070200060003" pitchFamily="34" charset="0"/>
                <a:cs typeface="Arial" panose="020B0604020202020204" pitchFamily="34" charset="0"/>
              </a:rPr>
              <a:t>affordability</a:t>
            </a:r>
            <a:endParaRPr lang="en-US" sz="2800" b="1" dirty="0">
              <a:solidFill>
                <a:srgbClr val="0066AB"/>
              </a:solidFill>
            </a:endParaRPr>
          </a:p>
        </p:txBody>
      </p:sp>
      <mc:AlternateContent xmlns:mc="http://schemas.openxmlformats.org/markup-compatibility/2006" xmlns:a14="http://schemas.microsoft.com/office/drawing/2010/main">
        <mc:Choice Requires="a14">
          <p:sp>
            <p:nvSpPr>
              <p:cNvPr id="26" name="TextBox 25"/>
              <p:cNvSpPr txBox="1"/>
              <p:nvPr/>
            </p:nvSpPr>
            <p:spPr>
              <a:xfrm>
                <a:off x="4800052" y="4190945"/>
                <a:ext cx="26554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2">
                              <a:lumMod val="50000"/>
                            </a:schemeClr>
                          </a:solidFill>
                          <a:latin typeface="Cambria Math" panose="02040503050406030204" pitchFamily="18" charset="0"/>
                        </a:rPr>
                        <m:t>𝑅𝐺𝐵</m:t>
                      </m:r>
                      <m:r>
                        <a:rPr lang="en-US" sz="2000" b="0" i="1" smtClean="0">
                          <a:solidFill>
                            <a:schemeClr val="bg2">
                              <a:lumMod val="50000"/>
                            </a:schemeClr>
                          </a:solidFill>
                          <a:latin typeface="Cambria Math" panose="02040503050406030204" pitchFamily="18" charset="0"/>
                        </a:rPr>
                        <m:t> </m:t>
                      </m:r>
                      <m:r>
                        <a:rPr lang="en-US" sz="2000" b="0" i="1" smtClean="0">
                          <a:solidFill>
                            <a:schemeClr val="bg2">
                              <a:lumMod val="50000"/>
                            </a:schemeClr>
                          </a:solidFill>
                          <a:latin typeface="Cambria Math" panose="02040503050406030204" pitchFamily="18" charset="0"/>
                        </a:rPr>
                        <m:t>𝑐𝑜𝑙𝑜𝑟</m:t>
                      </m:r>
                      <m:r>
                        <a:rPr lang="en-US" sz="2000" b="0" i="1" smtClean="0">
                          <a:solidFill>
                            <a:schemeClr val="bg2">
                              <a:lumMod val="50000"/>
                            </a:schemeClr>
                          </a:solidFill>
                          <a:latin typeface="Cambria Math" panose="02040503050406030204" pitchFamily="18" charset="0"/>
                        </a:rPr>
                        <m:t>=</m:t>
                      </m:r>
                      <m:r>
                        <a:rPr lang="en-US" sz="2000" b="0" i="1" smtClean="0">
                          <a:solidFill>
                            <a:schemeClr val="bg2">
                              <a:lumMod val="50000"/>
                            </a:schemeClr>
                          </a:solidFill>
                          <a:latin typeface="Cambria Math" panose="02040503050406030204" pitchFamily="18" charset="0"/>
                        </a:rPr>
                        <m:t>𝑓</m:t>
                      </m:r>
                      <m:d>
                        <m:dPr>
                          <m:ctrlPr>
                            <a:rPr lang="en-US" sz="2000" b="0" i="1" smtClean="0">
                              <a:solidFill>
                                <a:schemeClr val="bg2">
                                  <a:lumMod val="50000"/>
                                </a:schemeClr>
                              </a:solidFill>
                              <a:latin typeface="Cambria Math" panose="02040503050406030204" pitchFamily="18" charset="0"/>
                            </a:rPr>
                          </m:ctrlPr>
                        </m:dPr>
                        <m:e>
                          <m:r>
                            <a:rPr lang="en-US" sz="2000" b="1" i="1" smtClean="0">
                              <a:solidFill>
                                <a:srgbClr val="FF0000"/>
                              </a:solidFill>
                              <a:latin typeface="Cambria Math" panose="02040503050406030204" pitchFamily="18" charset="0"/>
                            </a:rPr>
                            <m:t>𝑹</m:t>
                          </m:r>
                          <m:r>
                            <a:rPr lang="en-US" sz="2000" b="0" i="1" smtClean="0">
                              <a:solidFill>
                                <a:schemeClr val="bg2">
                                  <a:lumMod val="50000"/>
                                </a:schemeClr>
                              </a:solidFill>
                              <a:latin typeface="Cambria Math" panose="02040503050406030204" pitchFamily="18" charset="0"/>
                            </a:rPr>
                            <m:t>,</m:t>
                          </m:r>
                          <m:r>
                            <a:rPr lang="en-US" sz="2000" b="1" i="1" smtClean="0">
                              <a:solidFill>
                                <a:srgbClr val="00CC00"/>
                              </a:solidFill>
                              <a:latin typeface="Cambria Math" panose="02040503050406030204" pitchFamily="18" charset="0"/>
                            </a:rPr>
                            <m:t>𝑮</m:t>
                          </m:r>
                          <m:r>
                            <a:rPr lang="en-US" sz="2000" b="0" i="1" smtClean="0">
                              <a:solidFill>
                                <a:schemeClr val="bg2">
                                  <a:lumMod val="50000"/>
                                </a:schemeClr>
                              </a:solidFill>
                              <a:latin typeface="Cambria Math" panose="02040503050406030204" pitchFamily="18" charset="0"/>
                            </a:rPr>
                            <m:t>,</m:t>
                          </m:r>
                          <m:r>
                            <a:rPr lang="en-US" sz="2000" b="1" i="1" smtClean="0">
                              <a:solidFill>
                                <a:srgbClr val="0066AB"/>
                              </a:solidFill>
                              <a:latin typeface="Cambria Math" panose="02040503050406030204" pitchFamily="18" charset="0"/>
                            </a:rPr>
                            <m:t>𝑩</m:t>
                          </m:r>
                        </m:e>
                      </m:d>
                    </m:oMath>
                  </m:oMathPara>
                </a14:m>
                <a:endParaRPr lang="en-US" sz="2000" b="0" dirty="0">
                  <a:solidFill>
                    <a:schemeClr val="bg2">
                      <a:lumMod val="50000"/>
                    </a:schemeClr>
                  </a:solidFill>
                  <a:latin typeface="Comfortaa" panose="020F0603070200060003"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800052" y="4190945"/>
                <a:ext cx="2655406" cy="307777"/>
              </a:xfrm>
              <a:prstGeom prst="rect">
                <a:avLst/>
              </a:prstGeom>
              <a:blipFill>
                <a:blip r:embed="rId15"/>
                <a:stretch>
                  <a:fillRect l="-1376" b="-37255"/>
                </a:stretch>
              </a:blipFill>
            </p:spPr>
            <p:txBody>
              <a:bodyPr/>
              <a:lstStyle/>
              <a:p>
                <a:r>
                  <a:rPr lang="en-US">
                    <a:noFill/>
                  </a:rPr>
                  <a:t> </a:t>
                </a:r>
              </a:p>
            </p:txBody>
          </p:sp>
        </mc:Fallback>
      </mc:AlternateContent>
      <p:sp>
        <p:nvSpPr>
          <p:cNvPr id="27" name="Rectangle 26"/>
          <p:cNvSpPr/>
          <p:nvPr/>
        </p:nvSpPr>
        <p:spPr>
          <a:xfrm>
            <a:off x="11020531" y="5791119"/>
            <a:ext cx="986167" cy="584775"/>
          </a:xfrm>
          <a:prstGeom prst="rect">
            <a:avLst/>
          </a:prstGeom>
        </p:spPr>
        <p:txBody>
          <a:bodyPr wrap="none">
            <a:spAutoFit/>
          </a:bodyPr>
          <a:lstStyle/>
          <a:p>
            <a:r>
              <a:rPr lang="en-US" sz="3200" b="1" dirty="0">
                <a:solidFill>
                  <a:schemeClr val="bg2">
                    <a:lumMod val="25000"/>
                  </a:schemeClr>
                </a:solidFill>
                <a:latin typeface="Comfortaa" panose="020F0603070200060003" pitchFamily="34" charset="0"/>
                <a:cs typeface="Arial" panose="020B0604020202020204" pitchFamily="34" charset="0"/>
              </a:rPr>
              <a:t>2015</a:t>
            </a:r>
            <a:endParaRPr lang="en-US" sz="3200" b="1" dirty="0">
              <a:solidFill>
                <a:schemeClr val="bg2">
                  <a:lumMod val="25000"/>
                </a:schemeClr>
              </a:solidFill>
            </a:endParaRPr>
          </a:p>
        </p:txBody>
      </p:sp>
      <mc:AlternateContent xmlns:mc="http://schemas.openxmlformats.org/markup-compatibility/2006" xmlns:a14="http://schemas.microsoft.com/office/drawing/2010/main">
        <mc:Choice Requires="a14">
          <p:sp>
            <p:nvSpPr>
              <p:cNvPr id="15" name="Rectangle 14"/>
              <p:cNvSpPr/>
              <p:nvPr/>
            </p:nvSpPr>
            <p:spPr>
              <a:xfrm>
                <a:off x="5213402" y="4489424"/>
                <a:ext cx="2724785" cy="400110"/>
              </a:xfrm>
              <a:prstGeom prst="rect">
                <a:avLst/>
              </a:prstGeom>
            </p:spPr>
            <p:txBody>
              <a:bodyPr wrap="none">
                <a:spAutoFit/>
              </a:bodyPr>
              <a:lstStyle/>
              <a:p>
                <a14:m>
                  <m:oMath xmlns:m="http://schemas.openxmlformats.org/officeDocument/2006/math">
                    <m:r>
                      <a:rPr lang="en-US" sz="2000" i="1">
                        <a:solidFill>
                          <a:schemeClr val="bg2">
                            <a:lumMod val="50000"/>
                          </a:schemeClr>
                        </a:solidFill>
                        <a:latin typeface="Cambria Math" panose="02040503050406030204" pitchFamily="18" charset="0"/>
                      </a:rPr>
                      <m:t> </m:t>
                    </m:r>
                    <m:r>
                      <a:rPr lang="en-US" sz="2000" i="1">
                        <a:solidFill>
                          <a:schemeClr val="bg2">
                            <a:lumMod val="50000"/>
                          </a:schemeClr>
                        </a:solidFill>
                        <a:latin typeface="Cambria Math" panose="02040503050406030204" pitchFamily="18" charset="0"/>
                      </a:rPr>
                      <m:t>𝐸</m:t>
                    </m:r>
                    <m:r>
                      <a:rPr lang="en-US" sz="2000" i="1">
                        <a:solidFill>
                          <a:schemeClr val="bg2">
                            <a:lumMod val="50000"/>
                          </a:schemeClr>
                        </a:solidFill>
                        <a:latin typeface="Cambria Math" panose="02040503050406030204" pitchFamily="18" charset="0"/>
                      </a:rPr>
                      <m:t>3</m:t>
                    </m:r>
                    <m:r>
                      <a:rPr lang="en-US" sz="2000" i="1">
                        <a:solidFill>
                          <a:schemeClr val="bg2">
                            <a:lumMod val="50000"/>
                          </a:schemeClr>
                        </a:solidFill>
                        <a:latin typeface="Cambria Math" panose="02040503050406030204" pitchFamily="18" charset="0"/>
                      </a:rPr>
                      <m:t>𝐶𝐷</m:t>
                    </m:r>
                    <m:r>
                      <a:rPr lang="en-US" sz="2000" i="1">
                        <a:solidFill>
                          <a:schemeClr val="bg2">
                            <a:lumMod val="50000"/>
                          </a:schemeClr>
                        </a:solidFill>
                        <a:latin typeface="Cambria Math" panose="02040503050406030204" pitchFamily="18" charset="0"/>
                      </a:rPr>
                      <m:t>=</m:t>
                    </m:r>
                    <m:r>
                      <a:rPr lang="en-US" sz="2000" i="1">
                        <a:solidFill>
                          <a:schemeClr val="bg2">
                            <a:lumMod val="50000"/>
                          </a:schemeClr>
                        </a:solidFill>
                        <a:latin typeface="Cambria Math" panose="02040503050406030204" pitchFamily="18" charset="0"/>
                      </a:rPr>
                      <m:t>𝑓</m:t>
                    </m:r>
                    <m:r>
                      <a:rPr lang="en-US" sz="2000" i="1">
                        <a:solidFill>
                          <a:schemeClr val="bg2">
                            <a:lumMod val="50000"/>
                          </a:schemeClr>
                        </a:solidFill>
                        <a:latin typeface="Cambria Math" panose="02040503050406030204" pitchFamily="18" charset="0"/>
                      </a:rPr>
                      <m:t>(</m:t>
                    </m:r>
                    <m:r>
                      <a:rPr lang="en-US" sz="2000" i="1">
                        <a:solidFill>
                          <a:schemeClr val="bg2">
                            <a:lumMod val="50000"/>
                          </a:schemeClr>
                        </a:solidFill>
                        <a:latin typeface="Cambria Math" panose="02040503050406030204" pitchFamily="18" charset="0"/>
                        <a:ea typeface="Cambria Math" panose="02040503050406030204" pitchFamily="18" charset="0"/>
                      </a:rPr>
                      <m:t>𝜹</m:t>
                    </m:r>
                    <m:r>
                      <a:rPr lang="en-US" sz="2000" b="1" i="1">
                        <a:solidFill>
                          <a:srgbClr val="FF0000"/>
                        </a:solidFill>
                        <a:latin typeface="Cambria Math" panose="02040503050406030204" pitchFamily="18" charset="0"/>
                      </a:rPr>
                      <m:t>𝒔</m:t>
                    </m:r>
                    <m:r>
                      <a:rPr lang="en-US" sz="2000" i="1">
                        <a:solidFill>
                          <a:schemeClr val="bg2">
                            <a:lumMod val="50000"/>
                          </a:schemeClr>
                        </a:solidFill>
                        <a:latin typeface="Cambria Math" panose="02040503050406030204" pitchFamily="18" charset="0"/>
                      </a:rPr>
                      <m:t>,</m:t>
                    </m:r>
                    <m:r>
                      <a:rPr lang="en-US" sz="2000" i="1">
                        <a:solidFill>
                          <a:schemeClr val="bg2">
                            <a:lumMod val="50000"/>
                          </a:schemeClr>
                        </a:solidFill>
                        <a:latin typeface="Cambria Math" panose="02040503050406030204" pitchFamily="18" charset="0"/>
                        <a:ea typeface="Cambria Math" panose="02040503050406030204" pitchFamily="18" charset="0"/>
                      </a:rPr>
                      <m:t>𝜹</m:t>
                    </m:r>
                    <m:r>
                      <a:rPr lang="en-US" sz="2000" b="1" i="1">
                        <a:solidFill>
                          <a:srgbClr val="00CC00"/>
                        </a:solidFill>
                        <a:latin typeface="Cambria Math" panose="02040503050406030204" pitchFamily="18" charset="0"/>
                      </a:rPr>
                      <m:t>𝒙</m:t>
                    </m:r>
                    <m:r>
                      <a:rPr lang="en-US" sz="2000" i="1">
                        <a:solidFill>
                          <a:schemeClr val="bg2">
                            <a:lumMod val="50000"/>
                          </a:schemeClr>
                        </a:solidFill>
                        <a:latin typeface="Cambria Math" panose="02040503050406030204" pitchFamily="18" charset="0"/>
                      </a:rPr>
                      <m:t>,</m:t>
                    </m:r>
                    <m:r>
                      <a:rPr lang="en-US" sz="2000" i="1">
                        <a:solidFill>
                          <a:schemeClr val="bg2">
                            <a:lumMod val="50000"/>
                          </a:schemeClr>
                        </a:solidFill>
                        <a:latin typeface="Cambria Math" panose="02040503050406030204" pitchFamily="18" charset="0"/>
                        <a:ea typeface="Cambria Math" panose="02040503050406030204" pitchFamily="18" charset="0"/>
                      </a:rPr>
                      <m:t>𝜹</m:t>
                    </m:r>
                    <m:r>
                      <a:rPr lang="en-US" sz="2000" b="1" i="1">
                        <a:solidFill>
                          <a:srgbClr val="0066AB"/>
                        </a:solidFill>
                        <a:latin typeface="Cambria Math" panose="02040503050406030204" pitchFamily="18" charset="0"/>
                      </a:rPr>
                      <m:t>𝒂</m:t>
                    </m:r>
                    <m:r>
                      <a:rPr lang="en-US" sz="2000" i="1">
                        <a:solidFill>
                          <a:schemeClr val="bg2">
                            <a:lumMod val="50000"/>
                          </a:schemeClr>
                        </a:solidFill>
                        <a:latin typeface="Cambria Math" panose="02040503050406030204" pitchFamily="18" charset="0"/>
                      </a:rPr>
                      <m:t>)</m:t>
                    </m:r>
                  </m:oMath>
                </a14:m>
                <a:r>
                  <a:rPr lang="en-US" sz="2000" dirty="0">
                    <a:solidFill>
                      <a:schemeClr val="bg2">
                        <a:lumMod val="50000"/>
                      </a:schemeClr>
                    </a:solidFill>
                    <a:latin typeface="Comfortaa" panose="020F0603070200060003" pitchFamily="34" charset="0"/>
                  </a:rPr>
                  <a:t> </a:t>
                </a:r>
                <a:endParaRPr lang="en-US" sz="2000" dirty="0"/>
              </a:p>
            </p:txBody>
          </p:sp>
        </mc:Choice>
        <mc:Fallback xmlns="">
          <p:sp>
            <p:nvSpPr>
              <p:cNvPr id="15" name="Rectangle 14"/>
              <p:cNvSpPr>
                <a:spLocks noRot="1" noChangeAspect="1" noMove="1" noResize="1" noEditPoints="1" noAdjustHandles="1" noChangeArrowheads="1" noChangeShapeType="1" noTextEdit="1"/>
              </p:cNvSpPr>
              <p:nvPr/>
            </p:nvSpPr>
            <p:spPr>
              <a:xfrm>
                <a:off x="5213402" y="4489424"/>
                <a:ext cx="2724785" cy="400110"/>
              </a:xfrm>
              <a:prstGeom prst="rect">
                <a:avLst/>
              </a:prstGeom>
              <a:blipFill>
                <a:blip r:embed="rId16"/>
                <a:stretch>
                  <a:fillRect b="-18182"/>
                </a:stretch>
              </a:blipFill>
            </p:spPr>
            <p:txBody>
              <a:bodyPr/>
              <a:lstStyle/>
              <a:p>
                <a:r>
                  <a:rPr lang="en-US">
                    <a:noFill/>
                  </a:rPr>
                  <a:t> </a:t>
                </a:r>
              </a:p>
            </p:txBody>
          </p:sp>
        </mc:Fallback>
      </mc:AlternateContent>
      <p:sp>
        <p:nvSpPr>
          <p:cNvPr id="28" name="Rectangle 27"/>
          <p:cNvSpPr/>
          <p:nvPr/>
        </p:nvSpPr>
        <p:spPr>
          <a:xfrm>
            <a:off x="1152125" y="1397339"/>
            <a:ext cx="1961947" cy="646331"/>
          </a:xfrm>
          <a:prstGeom prst="rect">
            <a:avLst/>
          </a:prstGeom>
        </p:spPr>
        <p:txBody>
          <a:bodyPr wrap="none">
            <a:spAutoFit/>
          </a:bodyPr>
          <a:lstStyle/>
          <a:p>
            <a:r>
              <a:rPr lang="en-US" sz="3600" dirty="0">
                <a:solidFill>
                  <a:schemeClr val="bg2">
                    <a:lumMod val="75000"/>
                  </a:schemeClr>
                </a:solidFill>
                <a:latin typeface="Comfortaa" panose="020F0603070200060003" pitchFamily="34" charset="0"/>
                <a:cs typeface="Arial" panose="020B0604020202020204" pitchFamily="34" charset="0"/>
              </a:rPr>
              <a:t>storage</a:t>
            </a:r>
            <a:endParaRPr lang="en-US" sz="3600" dirty="0">
              <a:solidFill>
                <a:schemeClr val="bg2">
                  <a:lumMod val="75000"/>
                </a:schemeClr>
              </a:solidFill>
            </a:endParaRPr>
          </a:p>
        </p:txBody>
      </p:sp>
      <p:graphicFrame>
        <p:nvGraphicFramePr>
          <p:cNvPr id="53" name="Diagram 52"/>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54" name="Rectangle 53"/>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55" name="Rectangle 54"/>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19</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grpSp>
        <p:nvGrpSpPr>
          <p:cNvPr id="56" name="Group 55"/>
          <p:cNvGrpSpPr/>
          <p:nvPr/>
        </p:nvGrpSpPr>
        <p:grpSpPr>
          <a:xfrm>
            <a:off x="614806" y="5565467"/>
            <a:ext cx="391236" cy="607324"/>
            <a:chOff x="0" y="255"/>
            <a:chExt cx="548810" cy="784013"/>
          </a:xfrm>
          <a:solidFill>
            <a:schemeClr val="tx1">
              <a:lumMod val="85000"/>
              <a:lumOff val="15000"/>
            </a:schemeClr>
          </a:solidFill>
        </p:grpSpPr>
        <p:sp>
          <p:nvSpPr>
            <p:cNvPr id="57" name="Chevron 56"/>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dirty="0">
                  <a:solidFill>
                    <a:srgbClr val="B8121B"/>
                  </a:solidFill>
                  <a:latin typeface="Comfortaa" panose="020F0603070200060003" pitchFamily="34" charset="0"/>
                </a:rPr>
                <a:t>6</a:t>
              </a:r>
              <a:endParaRPr lang="en-US" b="1" kern="1200" dirty="0">
                <a:solidFill>
                  <a:srgbClr val="B8121B"/>
                </a:solidFill>
                <a:latin typeface="Comfortaa" panose="020F0603070200060003" pitchFamily="34" charset="0"/>
              </a:endParaRPr>
            </a:p>
          </p:txBody>
        </p:sp>
      </p:grpSp>
      <p:sp>
        <p:nvSpPr>
          <p:cNvPr id="59" name="Round Same Side Corner Rectangle 58"/>
          <p:cNvSpPr/>
          <p:nvPr/>
        </p:nvSpPr>
        <p:spPr>
          <a:xfrm rot="5400000">
            <a:off x="1934900" y="465854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60" name="Rectangle 59"/>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28489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000"/>
                            </p:stCondLst>
                            <p:childTnLst>
                              <p:par>
                                <p:cTn id="17" presetID="10" presetClass="exit" presetSubtype="0" fill="hold" grpId="0" nodeType="afterEffect">
                                  <p:stCondLst>
                                    <p:cond delay="0"/>
                                  </p:stCondLst>
                                  <p:childTnLst>
                                    <p:animEffect transition="out" filter="fade">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6"/>
                                        </p:tgtEl>
                                      </p:cBhvr>
                                    </p:animEffect>
                                    <p:set>
                                      <p:cBhvr>
                                        <p:cTn id="22" dur="1" fill="hold">
                                          <p:stCondLst>
                                            <p:cond delay="499"/>
                                          </p:stCondLst>
                                        </p:cTn>
                                        <p:tgtEl>
                                          <p:spTgt spid="5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9"/>
                                        </p:tgtEl>
                                      </p:cBhvr>
                                    </p:animEffect>
                                    <p:set>
                                      <p:cBhvr>
                                        <p:cTn id="25" dur="1" fill="hold">
                                          <p:stCondLst>
                                            <p:cond delay="499"/>
                                          </p:stCondLst>
                                        </p:cTn>
                                        <p:tgtEl>
                                          <p:spTgt spid="59"/>
                                        </p:tgtEl>
                                        <p:attrNameLst>
                                          <p:attrName>style.visibility</p:attrName>
                                        </p:attrNameLst>
                                      </p:cBhvr>
                                      <p:to>
                                        <p:strVal val="hidden"/>
                                      </p:to>
                                    </p:set>
                                  </p:childTnLst>
                                </p:cTn>
                              </p:par>
                            </p:childTnLst>
                          </p:cTn>
                        </p:par>
                        <p:par>
                          <p:cTn id="26" fill="hold">
                            <p:stCondLst>
                              <p:cond delay="1500"/>
                            </p:stCondLst>
                            <p:childTnLst>
                              <p:par>
                                <p:cTn id="27" presetID="6" presetClass="entr" presetSubtype="32"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circle(out)">
                                      <p:cBhvr>
                                        <p:cTn id="29" dur="1500"/>
                                        <p:tgtEl>
                                          <p:spTgt spid="16"/>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circle(out)">
                                      <p:cBhvr>
                                        <p:cTn id="38" dur="1500"/>
                                        <p:tgtEl>
                                          <p:spTgt spid="13"/>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2000"/>
                            </p:stCondLst>
                            <p:childTnLst>
                              <p:par>
                                <p:cTn id="44" presetID="6" presetClass="entr" presetSubtype="32"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circle(out)">
                                      <p:cBhvr>
                                        <p:cTn id="46" dur="1500"/>
                                        <p:tgtEl>
                                          <p:spTgt spid="44"/>
                                        </p:tgtEl>
                                      </p:cBhvr>
                                    </p:animEffect>
                                  </p:childTnLst>
                                </p:cTn>
                              </p:par>
                              <p:par>
                                <p:cTn id="47" presetID="6" presetClass="entr" presetSubtype="32"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circle(out)">
                                      <p:cBhvr>
                                        <p:cTn id="49" dur="1500"/>
                                        <p:tgtEl>
                                          <p:spTgt spid="23"/>
                                        </p:tgtEl>
                                      </p:cBhvr>
                                    </p:animEffect>
                                  </p:childTnLst>
                                </p:cTn>
                              </p:par>
                              <p:par>
                                <p:cTn id="50" presetID="6" presetClass="entr" presetSubtype="32"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out)">
                                      <p:cBhvr>
                                        <p:cTn id="52" dur="1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32"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circle(out)">
                                      <p:cBhvr>
                                        <p:cTn id="57" dur="1500"/>
                                        <p:tgtEl>
                                          <p:spTgt spid="3"/>
                                        </p:tgtEl>
                                      </p:cBhvr>
                                    </p:animEffect>
                                  </p:childTnLst>
                                </p:cTn>
                              </p:par>
                            </p:childTnLst>
                          </p:cTn>
                        </p:par>
                        <p:par>
                          <p:cTn id="58" fill="hold">
                            <p:stCondLst>
                              <p:cond delay="1500"/>
                            </p:stCondLst>
                            <p:childTnLst>
                              <p:par>
                                <p:cTn id="59" presetID="42" presetClass="path" presetSubtype="0" accel="50000" decel="50000" fill="hold" grpId="1" nodeType="afterEffect">
                                  <p:stCondLst>
                                    <p:cond delay="0"/>
                                  </p:stCondLst>
                                  <p:childTnLst>
                                    <p:animMotion origin="layout" path="M -4.16667E-6 -4.81481E-6 L 0.14844 0.15695 " pathEditMode="relative" rAng="0" ptsTypes="AA">
                                      <p:cBhvr>
                                        <p:cTn id="60" dur="1500" fill="hold"/>
                                        <p:tgtEl>
                                          <p:spTgt spid="26"/>
                                        </p:tgtEl>
                                        <p:attrNameLst>
                                          <p:attrName>ppt_x</p:attrName>
                                          <p:attrName>ppt_y</p:attrName>
                                        </p:attrNameLst>
                                      </p:cBhvr>
                                      <p:rCtr x="7422" y="7847"/>
                                    </p:animMotion>
                                  </p:childTnLst>
                                </p:cTn>
                              </p:par>
                              <p:par>
                                <p:cTn id="61" presetID="42" presetClass="path" presetSubtype="0" accel="50000" decel="50000" fill="hold" grpId="1" nodeType="withEffect">
                                  <p:stCondLst>
                                    <p:cond delay="0"/>
                                  </p:stCondLst>
                                  <p:childTnLst>
                                    <p:animMotion origin="layout" path="M -2.91667E-6 3.7037E-6 L 0.14883 0.15926 " pathEditMode="relative" rAng="0" ptsTypes="AA">
                                      <p:cBhvr>
                                        <p:cTn id="62" dur="1500" fill="hold"/>
                                        <p:tgtEl>
                                          <p:spTgt spid="15"/>
                                        </p:tgtEl>
                                        <p:attrNameLst>
                                          <p:attrName>ppt_x</p:attrName>
                                          <p:attrName>ppt_y</p:attrName>
                                        </p:attrNameLst>
                                      </p:cBhvr>
                                      <p:rCtr x="7435" y="7963"/>
                                    </p:animMotion>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1000"/>
                                        <p:tgtEl>
                                          <p:spTgt spid="28"/>
                                        </p:tgtEl>
                                      </p:cBhvr>
                                    </p:animEffect>
                                    <p:anim calcmode="lin" valueType="num">
                                      <p:cBhvr>
                                        <p:cTn id="72" dur="1000" fill="hold"/>
                                        <p:tgtEl>
                                          <p:spTgt spid="28"/>
                                        </p:tgtEl>
                                        <p:attrNameLst>
                                          <p:attrName>ppt_x</p:attrName>
                                        </p:attrNameLst>
                                      </p:cBhvr>
                                      <p:tavLst>
                                        <p:tav tm="0">
                                          <p:val>
                                            <p:strVal val="#ppt_x"/>
                                          </p:val>
                                        </p:tav>
                                        <p:tav tm="100000">
                                          <p:val>
                                            <p:strVal val="#ppt_x"/>
                                          </p:val>
                                        </p:tav>
                                      </p:tavLst>
                                    </p:anim>
                                    <p:anim calcmode="lin" valueType="num">
                                      <p:cBhvr>
                                        <p:cTn id="73" dur="1000" fill="hold"/>
                                        <p:tgtEl>
                                          <p:spTgt spid="28"/>
                                        </p:tgtEl>
                                        <p:attrNameLst>
                                          <p:attrName>ppt_y</p:attrName>
                                        </p:attrNameLst>
                                      </p:cBhvr>
                                      <p:tavLst>
                                        <p:tav tm="0">
                                          <p:val>
                                            <p:strVal val="#ppt_y+.1"/>
                                          </p:val>
                                        </p:tav>
                                        <p:tav tm="100000">
                                          <p:val>
                                            <p:strVal val="#ppt_y"/>
                                          </p:val>
                                        </p:tav>
                                      </p:tavLst>
                                    </p:anim>
                                  </p:childTnLst>
                                </p:cTn>
                              </p:par>
                              <p:par>
                                <p:cTn id="74" presetID="10" presetClass="exit" presetSubtype="0" fill="hold" grpId="0" nodeType="withEffect">
                                  <p:stCondLst>
                                    <p:cond delay="0"/>
                                  </p:stCondLst>
                                  <p:childTnLst>
                                    <p:animEffect transition="out" filter="fade">
                                      <p:cBhvr>
                                        <p:cTn id="75" dur="500"/>
                                        <p:tgtEl>
                                          <p:spTgt spid="54"/>
                                        </p:tgtEl>
                                      </p:cBhvr>
                                    </p:animEffect>
                                    <p:set>
                                      <p:cBhvr>
                                        <p:cTn id="7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44" grpId="0"/>
      <p:bldP spid="23" grpId="0"/>
      <p:bldP spid="24" grpId="0"/>
      <p:bldP spid="26" grpId="0"/>
      <p:bldP spid="26" grpId="1"/>
      <p:bldP spid="27" grpId="0"/>
      <p:bldP spid="15" grpId="0"/>
      <p:bldP spid="15" grpId="1"/>
      <p:bldP spid="28" grpId="0"/>
      <p:bldGraphic spid="53" grpId="0">
        <p:bldAsOne/>
      </p:bldGraphic>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66854" y="3110400"/>
            <a:ext cx="5036458" cy="2372957"/>
          </a:xfrm>
          <a:prstGeom prst="rect">
            <a:avLst/>
          </a:prstGeom>
        </p:spPr>
        <p:txBody>
          <a:bodyPr wrap="square">
            <a:spAutoFit/>
          </a:bodyPr>
          <a:lstStyle/>
          <a:p>
            <a:pPr>
              <a:lnSpc>
                <a:spcPct val="65000"/>
              </a:lnSpc>
            </a:pPr>
            <a:r>
              <a:rPr lang="en-GB" sz="2400"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h </a:t>
            </a:r>
            <a:r>
              <a:rPr lang="en-GB" sz="2400"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ow</a:t>
            </a:r>
            <a:r>
              <a:rPr lang="en-GB" sz="1100" b="1" kern="0" spc="30" dirty="0">
                <a:solidFill>
                  <a:srgbClr val="B5121B"/>
                </a:solidFill>
                <a:effectLst>
                  <a:outerShdw blurRad="50800" dist="38100" dir="5400000" algn="t"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p>
          <a:p>
            <a:pPr>
              <a:lnSpc>
                <a:spcPct val="85000"/>
              </a:lnSpc>
            </a:pPr>
            <a:r>
              <a:rPr lang="en-GB"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 </a:t>
            </a:r>
            <a:r>
              <a:rPr lang="en-GB"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nSpc>
                <a:spcPct val="85000"/>
              </a:lnSpc>
            </a:pPr>
            <a:r>
              <a:rPr lang="en-GB" sz="2400" b="1"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r>
              <a:rPr lang="en-GB" sz="2400"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a </a:t>
            </a:r>
            <a:r>
              <a:rPr lang="en-GB" sz="2400" kern="0" spc="30" dirty="0" err="1">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ctively</a:t>
            </a:r>
            <a:endParaRPr lang="en-GB" sz="2400" b="1"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a:p>
            <a:pPr>
              <a:lnSpc>
                <a:spcPct val="85000"/>
              </a:lnSpc>
            </a:pPr>
            <a:r>
              <a:rPr lang="en-GB" sz="2400" b="1"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r>
              <a:rPr lang="en-GB" sz="2400" kern="0" spc="3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d </a:t>
            </a:r>
            <a:r>
              <a:rPr lang="en-GB" sz="2400"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rives our</a:t>
            </a:r>
            <a:endParaRPr lang="en-GB" sz="2400" kern="0" spc="30" dirty="0">
              <a:solidFill>
                <a:schemeClr val="bg1">
                  <a:lumMod val="50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a:p>
            <a:pPr>
              <a:lnSpc>
                <a:spcPct val="85000"/>
              </a:lnSpc>
            </a:pPr>
            <a:r>
              <a:rPr lang="en-GB" sz="2400" kern="0" spc="10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s </a:t>
            </a:r>
            <a:r>
              <a:rPr lang="en-GB" sz="2400" kern="0" spc="100" dirty="0" err="1">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ociety</a:t>
            </a:r>
            <a:r>
              <a:rPr lang="en-GB" sz="2400" kern="0" spc="10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and</a:t>
            </a:r>
          </a:p>
          <a:p>
            <a:pPr>
              <a:lnSpc>
                <a:spcPct val="85000"/>
              </a:lnSpc>
            </a:pPr>
            <a:r>
              <a:rPr lang="en-GB" sz="2400" kern="0" spc="10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u </a:t>
            </a:r>
            <a:r>
              <a:rPr lang="en-GB" sz="2400" kern="0" spc="100" dirty="0" err="1">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niversal</a:t>
            </a:r>
            <a:endParaRPr lang="en-GB" sz="2400" b="1" kern="0" spc="6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a:p>
            <a:pPr>
              <a:lnSpc>
                <a:spcPct val="85000"/>
              </a:lnSpc>
            </a:pPr>
            <a:r>
              <a:rPr lang="en-GB" sz="2400" kern="0" spc="60" dirty="0">
                <a:solidFill>
                  <a:schemeClr val="bg1">
                    <a:lumMod val="8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p </a:t>
            </a:r>
            <a:r>
              <a:rPr lang="en-GB" sz="2400" kern="0" spc="60" dirty="0" err="1">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olitics</a:t>
            </a:r>
            <a:endParaRPr lang="en-GB" sz="2400" kern="0" spc="6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7" name="Picture 6"/>
          <p:cNvPicPr>
            <a:picLocks noChangeAspect="1"/>
          </p:cNvPicPr>
          <p:nvPr/>
        </p:nvPicPr>
        <p:blipFill>
          <a:blip r:embed="rId3">
            <a:clrChange>
              <a:clrFrom>
                <a:srgbClr val="000000"/>
              </a:clrFrom>
              <a:clrTo>
                <a:srgbClr val="000000">
                  <a:alpha val="0"/>
                </a:srgbClr>
              </a:clrTo>
            </a:clrChange>
          </a:blip>
          <a:stretch>
            <a:fillRect/>
          </a:stretch>
        </p:blipFill>
        <p:spPr>
          <a:xfrm>
            <a:off x="840589" y="4559300"/>
            <a:ext cx="10836203" cy="2104724"/>
          </a:xfrm>
          <a:prstGeom prst="rect">
            <a:avLst/>
          </a:prstGeom>
        </p:spPr>
      </p:pic>
      <p:grpSp>
        <p:nvGrpSpPr>
          <p:cNvPr id="2" name="Group 1"/>
          <p:cNvGrpSpPr/>
          <p:nvPr/>
        </p:nvGrpSpPr>
        <p:grpSpPr>
          <a:xfrm>
            <a:off x="746120" y="1920970"/>
            <a:ext cx="2155542" cy="575527"/>
            <a:chOff x="746120" y="1920970"/>
            <a:chExt cx="2155542" cy="575527"/>
          </a:xfrm>
        </p:grpSpPr>
        <p:pic>
          <p:nvPicPr>
            <p:cNvPr id="6" name="Picture 4" descr="Energy Lancaster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ngineering Logo"/>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6" descr="Engineering Logo"/>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Diagram 14"/>
          <p:cNvGraphicFramePr/>
          <p:nvPr>
            <p:extLst>
              <p:ext uri="{D42A27DB-BD31-4B8C-83A1-F6EECF244321}">
                <p14:modId xmlns:p14="http://schemas.microsoft.com/office/powerpoint/2010/main" val="1576139929"/>
              </p:ext>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Rectangle 15"/>
          <p:cNvSpPr/>
          <p:nvPr/>
        </p:nvSpPr>
        <p:spPr>
          <a:xfrm>
            <a:off x="304798" y="858230"/>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grpSp>
        <p:nvGrpSpPr>
          <p:cNvPr id="17" name="Group 16"/>
          <p:cNvGrpSpPr/>
          <p:nvPr/>
        </p:nvGrpSpPr>
        <p:grpSpPr>
          <a:xfrm>
            <a:off x="618699" y="2296290"/>
            <a:ext cx="391236" cy="607324"/>
            <a:chOff x="0" y="255"/>
            <a:chExt cx="548810" cy="784013"/>
          </a:xfrm>
          <a:solidFill>
            <a:schemeClr val="tx1">
              <a:lumMod val="85000"/>
              <a:lumOff val="15000"/>
            </a:schemeClr>
          </a:solidFill>
        </p:grpSpPr>
        <p:sp>
          <p:nvSpPr>
            <p:cNvPr id="18" name="Chevron 17"/>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1</a:t>
              </a:r>
              <a:endParaRPr lang="en-US" b="1" kern="1200" dirty="0">
                <a:solidFill>
                  <a:srgbClr val="B8121B"/>
                </a:solidFill>
                <a:latin typeface="Comfortaa" panose="020F0603070200060003" pitchFamily="34" charset="0"/>
              </a:endParaRPr>
            </a:p>
          </p:txBody>
        </p:sp>
      </p:grpSp>
      <p:sp>
        <p:nvSpPr>
          <p:cNvPr id="20" name="Round Same Side Corner Rectangle 19"/>
          <p:cNvSpPr/>
          <p:nvPr/>
        </p:nvSpPr>
        <p:spPr>
          <a:xfrm rot="5400000">
            <a:off x="1924279" y="138937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ectangle 20"/>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2</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22" name="Picture 6" descr="Engineering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167280490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grpId="0" nodeType="withEffect">
                                  <p:stCondLst>
                                    <p:cond delay="0"/>
                                  </p:stCondLst>
                                  <p:childTnLst>
                                    <p:animEffect transition="out" filter="fade">
                                      <p:cBhvr>
                                        <p:cTn id="6" dur="500"/>
                                        <p:tgtEl>
                                          <p:spTgt spid="4"/>
                                        </p:tgtEl>
                                      </p:cBhvr>
                                    </p:animEffect>
                                    <p:anim calcmode="lin" valueType="num">
                                      <p:cBhvr>
                                        <p:cTn id="7" dur="500"/>
                                        <p:tgtEl>
                                          <p:spTgt spid="4"/>
                                        </p:tgtEl>
                                        <p:attrNameLst>
                                          <p:attrName>ppt_x</p:attrName>
                                        </p:attrNameLst>
                                      </p:cBhvr>
                                      <p:tavLst>
                                        <p:tav tm="0">
                                          <p:val>
                                            <p:strVal val="ppt_x"/>
                                          </p:val>
                                        </p:tav>
                                        <p:tav tm="100000">
                                          <p:val>
                                            <p:strVal val="ppt_x"/>
                                          </p:val>
                                        </p:tav>
                                      </p:tavLst>
                                    </p:anim>
                                    <p:anim calcmode="lin" valueType="num">
                                      <p:cBhvr>
                                        <p:cTn id="8" dur="500"/>
                                        <p:tgtEl>
                                          <p:spTgt spid="4"/>
                                        </p:tgtEl>
                                        <p:attrNameLst>
                                          <p:attrName>ppt_y</p:attrName>
                                        </p:attrNameLst>
                                      </p:cBhvr>
                                      <p:tavLst>
                                        <p:tav tm="0">
                                          <p:val>
                                            <p:strVal val="ppt_y"/>
                                          </p:val>
                                        </p:tav>
                                        <p:tav tm="100000">
                                          <p:val>
                                            <p:strVal val="ppt_y+.1"/>
                                          </p:val>
                                        </p:tav>
                                      </p:tavLst>
                                    </p:anim>
                                    <p:set>
                                      <p:cBhvr>
                                        <p:cTn id="9" dur="1" fill="hold">
                                          <p:stCondLst>
                                            <p:cond delay="499"/>
                                          </p:stCondLst>
                                        </p:cTn>
                                        <p:tgtEl>
                                          <p:spTgt spid="4"/>
                                        </p:tgtEl>
                                        <p:attrNameLst>
                                          <p:attrName>style.visibility</p:attrName>
                                        </p:attrNameLst>
                                      </p:cBhvr>
                                      <p:to>
                                        <p:strVal val="hidden"/>
                                      </p:to>
                                    </p:set>
                                  </p:childTnLst>
                                </p:cTn>
                              </p:par>
                              <p:par>
                                <p:cTn id="10" presetID="42" presetClass="path" presetSubtype="0" accel="50000" decel="50000" fill="hold" nodeType="withEffect">
                                  <p:stCondLst>
                                    <p:cond delay="250"/>
                                  </p:stCondLst>
                                  <p:childTnLst>
                                    <p:animMotion origin="layout" path="M -1.25E-6 2.96296E-6 L 0.31771 0.10879 " pathEditMode="relative" rAng="0" ptsTypes="AA">
                                      <p:cBhvr>
                                        <p:cTn id="11" dur="1000" fill="hold"/>
                                        <p:tgtEl>
                                          <p:spTgt spid="7"/>
                                        </p:tgtEl>
                                        <p:attrNameLst>
                                          <p:attrName>ppt_x</p:attrName>
                                          <p:attrName>ppt_y</p:attrName>
                                        </p:attrNameLst>
                                      </p:cBhvr>
                                      <p:rCtr x="15885" y="5440"/>
                                    </p:animMotion>
                                  </p:childTnLst>
                                </p:cTn>
                              </p:par>
                              <p:par>
                                <p:cTn id="12" presetID="6" presetClass="emph" presetSubtype="0" accel="11494" decel="51724" fill="hold" nodeType="withEffect">
                                  <p:stCondLst>
                                    <p:cond delay="250"/>
                                  </p:stCondLst>
                                  <p:childTnLst>
                                    <p:animScale>
                                      <p:cBhvr>
                                        <p:cTn id="13" dur="870" fill="hold"/>
                                        <p:tgtEl>
                                          <p:spTgt spid="7"/>
                                        </p:tgtEl>
                                      </p:cBhvr>
                                      <p:by x="35000" y="35000"/>
                                    </p:animScale>
                                  </p:childTnLst>
                                </p:cTn>
                              </p:par>
                              <p:par>
                                <p:cTn id="14" presetID="42" presetClass="path" presetSubtype="0" accel="50000" decel="50000" fill="hold" nodeType="withEffect">
                                  <p:stCondLst>
                                    <p:cond delay="500"/>
                                  </p:stCondLst>
                                  <p:childTnLst>
                                    <p:animMotion origin="layout" path="M 6.25E-7 -7.40741E-7 L 0.43021 0.60509 " pathEditMode="relative" rAng="0" ptsTypes="AA">
                                      <p:cBhvr>
                                        <p:cTn id="15" dur="1500" fill="hold"/>
                                        <p:tgtEl>
                                          <p:spTgt spid="2"/>
                                        </p:tgtEl>
                                        <p:attrNameLst>
                                          <p:attrName>ppt_x</p:attrName>
                                          <p:attrName>ppt_y</p:attrName>
                                        </p:attrNameLst>
                                      </p:cBhvr>
                                      <p:rCtr x="21510" y="30255"/>
                                    </p:animMotion>
                                  </p:childTnLst>
                                </p:cTn>
                              </p:par>
                              <p:par>
                                <p:cTn id="16" presetID="6" presetClass="emph" presetSubtype="0" fill="hold" nodeType="withEffect">
                                  <p:stCondLst>
                                    <p:cond delay="500"/>
                                  </p:stCondLst>
                                  <p:childTnLst>
                                    <p:animScale>
                                      <p:cBhvr>
                                        <p:cTn id="17" dur="1500" fill="hold"/>
                                        <p:tgtEl>
                                          <p:spTgt spid="2"/>
                                        </p:tgtEl>
                                      </p:cBhvr>
                                      <p:by x="90000" y="90000"/>
                                    </p:animScale>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50"/>
                                        <p:tgtEl>
                                          <p:spTgt spid="12"/>
                                        </p:tgtEl>
                                      </p:cBhvr>
                                    </p:animEffect>
                                  </p:childTnLst>
                                </p:cTn>
                              </p:par>
                              <p:par>
                                <p:cTn id="22" presetID="42" presetClass="path" presetSubtype="0" accel="50000" decel="50000" fill="hold" grpId="0" nodeType="withEffect">
                                  <p:stCondLst>
                                    <p:cond delay="0"/>
                                  </p:stCondLst>
                                  <p:childTnLst>
                                    <p:animMotion origin="layout" path="M -1.875E-6 4.07407E-6 L -1.875E-6 0.02963 " pathEditMode="relative" rAng="0" ptsTypes="AA">
                                      <p:cBhvr>
                                        <p:cTn id="23" dur="1000" fill="hold"/>
                                        <p:tgtEl>
                                          <p:spTgt spid="16"/>
                                        </p:tgtEl>
                                        <p:attrNameLst>
                                          <p:attrName>ppt_x</p:attrName>
                                          <p:attrName>ppt_y</p:attrName>
                                        </p:attrNameLst>
                                      </p:cBhvr>
                                      <p:rCtr x="0" y="1481"/>
                                    </p:animMotion>
                                  </p:childTnLst>
                                </p:cTn>
                              </p:par>
                              <p:par>
                                <p:cTn id="24" presetID="47" presetClass="entr" presetSubtype="0" fill="hold" grpId="0" nodeType="withEffect">
                                  <p:stCondLst>
                                    <p:cond delay="500"/>
                                  </p:stCondLst>
                                  <p:childTnLst>
                                    <p:set>
                                      <p:cBhvr>
                                        <p:cTn id="25" dur="1" fill="hold">
                                          <p:stCondLst>
                                            <p:cond delay="0"/>
                                          </p:stCondLst>
                                        </p:cTn>
                                        <p:tgtEl>
                                          <p:spTgt spid="15">
                                            <p:graphicEl>
                                              <a:dgm id="{2E7CFF59-64A2-4739-B4F5-B9F65EBA1AC2}"/>
                                            </p:graphicEl>
                                          </p:spTgt>
                                        </p:tgtEl>
                                        <p:attrNameLst>
                                          <p:attrName>style.visibility</p:attrName>
                                        </p:attrNameLst>
                                      </p:cBhvr>
                                      <p:to>
                                        <p:strVal val="visible"/>
                                      </p:to>
                                    </p:set>
                                    <p:animEffect transition="in" filter="fade">
                                      <p:cBhvr>
                                        <p:cTn id="26" dur="500"/>
                                        <p:tgtEl>
                                          <p:spTgt spid="15">
                                            <p:graphicEl>
                                              <a:dgm id="{2E7CFF59-64A2-4739-B4F5-B9F65EBA1AC2}"/>
                                            </p:graphicEl>
                                          </p:spTgt>
                                        </p:tgtEl>
                                      </p:cBhvr>
                                    </p:animEffect>
                                    <p:anim calcmode="lin" valueType="num">
                                      <p:cBhvr>
                                        <p:cTn id="27" dur="500" fill="hold"/>
                                        <p:tgtEl>
                                          <p:spTgt spid="15">
                                            <p:graphicEl>
                                              <a:dgm id="{2E7CFF59-64A2-4739-B4F5-B9F65EBA1AC2}"/>
                                            </p:graphicEl>
                                          </p:spTgt>
                                        </p:tgtEl>
                                        <p:attrNameLst>
                                          <p:attrName>ppt_x</p:attrName>
                                        </p:attrNameLst>
                                      </p:cBhvr>
                                      <p:tavLst>
                                        <p:tav tm="0">
                                          <p:val>
                                            <p:strVal val="#ppt_x"/>
                                          </p:val>
                                        </p:tav>
                                        <p:tav tm="100000">
                                          <p:val>
                                            <p:strVal val="#ppt_x"/>
                                          </p:val>
                                        </p:tav>
                                      </p:tavLst>
                                    </p:anim>
                                    <p:anim calcmode="lin" valueType="num">
                                      <p:cBhvr>
                                        <p:cTn id="28" dur="500" fill="hold"/>
                                        <p:tgtEl>
                                          <p:spTgt spid="15">
                                            <p:graphicEl>
                                              <a:dgm id="{2E7CFF59-64A2-4739-B4F5-B9F65EBA1AC2}"/>
                                            </p:graphicEl>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500"/>
                                  </p:stCondLst>
                                  <p:childTnLst>
                                    <p:set>
                                      <p:cBhvr>
                                        <p:cTn id="30" dur="1" fill="hold">
                                          <p:stCondLst>
                                            <p:cond delay="0"/>
                                          </p:stCondLst>
                                        </p:cTn>
                                        <p:tgtEl>
                                          <p:spTgt spid="15">
                                            <p:graphicEl>
                                              <a:dgm id="{6E9FE249-DEC8-43FA-BF0C-2BBE4562BFCA}"/>
                                            </p:graphicEl>
                                          </p:spTgt>
                                        </p:tgtEl>
                                        <p:attrNameLst>
                                          <p:attrName>style.visibility</p:attrName>
                                        </p:attrNameLst>
                                      </p:cBhvr>
                                      <p:to>
                                        <p:strVal val="visible"/>
                                      </p:to>
                                    </p:set>
                                    <p:animEffect transition="in" filter="fade">
                                      <p:cBhvr>
                                        <p:cTn id="31" dur="500"/>
                                        <p:tgtEl>
                                          <p:spTgt spid="15">
                                            <p:graphicEl>
                                              <a:dgm id="{6E9FE249-DEC8-43FA-BF0C-2BBE4562BFCA}"/>
                                            </p:graphicEl>
                                          </p:spTgt>
                                        </p:tgtEl>
                                      </p:cBhvr>
                                    </p:animEffect>
                                    <p:anim calcmode="lin" valueType="num">
                                      <p:cBhvr>
                                        <p:cTn id="32" dur="500" fill="hold"/>
                                        <p:tgtEl>
                                          <p:spTgt spid="15">
                                            <p:graphicEl>
                                              <a:dgm id="{6E9FE249-DEC8-43FA-BF0C-2BBE4562BFCA}"/>
                                            </p:graphicEl>
                                          </p:spTgt>
                                        </p:tgtEl>
                                        <p:attrNameLst>
                                          <p:attrName>ppt_x</p:attrName>
                                        </p:attrNameLst>
                                      </p:cBhvr>
                                      <p:tavLst>
                                        <p:tav tm="0">
                                          <p:val>
                                            <p:strVal val="#ppt_x"/>
                                          </p:val>
                                        </p:tav>
                                        <p:tav tm="100000">
                                          <p:val>
                                            <p:strVal val="#ppt_x"/>
                                          </p:val>
                                        </p:tav>
                                      </p:tavLst>
                                    </p:anim>
                                    <p:anim calcmode="lin" valueType="num">
                                      <p:cBhvr>
                                        <p:cTn id="33" dur="500" fill="hold"/>
                                        <p:tgtEl>
                                          <p:spTgt spid="15">
                                            <p:graphicEl>
                                              <a:dgm id="{6E9FE249-DEC8-43FA-BF0C-2BBE4562BFCA}"/>
                                            </p:graphic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750"/>
                                  </p:stCondLst>
                                  <p:childTnLst>
                                    <p:set>
                                      <p:cBhvr>
                                        <p:cTn id="35" dur="1" fill="hold">
                                          <p:stCondLst>
                                            <p:cond delay="0"/>
                                          </p:stCondLst>
                                        </p:cTn>
                                        <p:tgtEl>
                                          <p:spTgt spid="15">
                                            <p:graphicEl>
                                              <a:dgm id="{6733DFC0-9B8B-4F70-81A0-4887BCAFD7DA}"/>
                                            </p:graphicEl>
                                          </p:spTgt>
                                        </p:tgtEl>
                                        <p:attrNameLst>
                                          <p:attrName>style.visibility</p:attrName>
                                        </p:attrNameLst>
                                      </p:cBhvr>
                                      <p:to>
                                        <p:strVal val="visible"/>
                                      </p:to>
                                    </p:set>
                                    <p:animEffect transition="in" filter="fade">
                                      <p:cBhvr>
                                        <p:cTn id="36" dur="500"/>
                                        <p:tgtEl>
                                          <p:spTgt spid="15">
                                            <p:graphicEl>
                                              <a:dgm id="{6733DFC0-9B8B-4F70-81A0-4887BCAFD7DA}"/>
                                            </p:graphicEl>
                                          </p:spTgt>
                                        </p:tgtEl>
                                      </p:cBhvr>
                                    </p:animEffect>
                                    <p:anim calcmode="lin" valueType="num">
                                      <p:cBhvr>
                                        <p:cTn id="37" dur="500" fill="hold"/>
                                        <p:tgtEl>
                                          <p:spTgt spid="15">
                                            <p:graphicEl>
                                              <a:dgm id="{6733DFC0-9B8B-4F70-81A0-4887BCAFD7DA}"/>
                                            </p:graphicEl>
                                          </p:spTgt>
                                        </p:tgtEl>
                                        <p:attrNameLst>
                                          <p:attrName>ppt_x</p:attrName>
                                        </p:attrNameLst>
                                      </p:cBhvr>
                                      <p:tavLst>
                                        <p:tav tm="0">
                                          <p:val>
                                            <p:strVal val="#ppt_x"/>
                                          </p:val>
                                        </p:tav>
                                        <p:tav tm="100000">
                                          <p:val>
                                            <p:strVal val="#ppt_x"/>
                                          </p:val>
                                        </p:tav>
                                      </p:tavLst>
                                    </p:anim>
                                    <p:anim calcmode="lin" valueType="num">
                                      <p:cBhvr>
                                        <p:cTn id="38" dur="500" fill="hold"/>
                                        <p:tgtEl>
                                          <p:spTgt spid="15">
                                            <p:graphicEl>
                                              <a:dgm id="{6733DFC0-9B8B-4F70-81A0-4887BCAFD7DA}"/>
                                            </p:graphic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750"/>
                                  </p:stCondLst>
                                  <p:childTnLst>
                                    <p:set>
                                      <p:cBhvr>
                                        <p:cTn id="40" dur="1" fill="hold">
                                          <p:stCondLst>
                                            <p:cond delay="0"/>
                                          </p:stCondLst>
                                        </p:cTn>
                                        <p:tgtEl>
                                          <p:spTgt spid="15">
                                            <p:graphicEl>
                                              <a:dgm id="{A279690D-4F65-4A77-A33A-BF3433FEDEF6}"/>
                                            </p:graphicEl>
                                          </p:spTgt>
                                        </p:tgtEl>
                                        <p:attrNameLst>
                                          <p:attrName>style.visibility</p:attrName>
                                        </p:attrNameLst>
                                      </p:cBhvr>
                                      <p:to>
                                        <p:strVal val="visible"/>
                                      </p:to>
                                    </p:set>
                                    <p:animEffect transition="in" filter="fade">
                                      <p:cBhvr>
                                        <p:cTn id="41" dur="500"/>
                                        <p:tgtEl>
                                          <p:spTgt spid="15">
                                            <p:graphicEl>
                                              <a:dgm id="{A279690D-4F65-4A77-A33A-BF3433FEDEF6}"/>
                                            </p:graphicEl>
                                          </p:spTgt>
                                        </p:tgtEl>
                                      </p:cBhvr>
                                    </p:animEffect>
                                    <p:anim calcmode="lin" valueType="num">
                                      <p:cBhvr>
                                        <p:cTn id="42" dur="500" fill="hold"/>
                                        <p:tgtEl>
                                          <p:spTgt spid="15">
                                            <p:graphicEl>
                                              <a:dgm id="{A279690D-4F65-4A77-A33A-BF3433FEDEF6}"/>
                                            </p:graphicEl>
                                          </p:spTgt>
                                        </p:tgtEl>
                                        <p:attrNameLst>
                                          <p:attrName>ppt_x</p:attrName>
                                        </p:attrNameLst>
                                      </p:cBhvr>
                                      <p:tavLst>
                                        <p:tav tm="0">
                                          <p:val>
                                            <p:strVal val="#ppt_x"/>
                                          </p:val>
                                        </p:tav>
                                        <p:tav tm="100000">
                                          <p:val>
                                            <p:strVal val="#ppt_x"/>
                                          </p:val>
                                        </p:tav>
                                      </p:tavLst>
                                    </p:anim>
                                    <p:anim calcmode="lin" valueType="num">
                                      <p:cBhvr>
                                        <p:cTn id="43" dur="500" fill="hold"/>
                                        <p:tgtEl>
                                          <p:spTgt spid="15">
                                            <p:graphicEl>
                                              <a:dgm id="{A279690D-4F65-4A77-A33A-BF3433FEDEF6}"/>
                                            </p:graphicEl>
                                          </p:spTgt>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1000"/>
                                  </p:stCondLst>
                                  <p:childTnLst>
                                    <p:set>
                                      <p:cBhvr>
                                        <p:cTn id="45" dur="1" fill="hold">
                                          <p:stCondLst>
                                            <p:cond delay="0"/>
                                          </p:stCondLst>
                                        </p:cTn>
                                        <p:tgtEl>
                                          <p:spTgt spid="15">
                                            <p:graphicEl>
                                              <a:dgm id="{C9A75B86-0BE6-4263-AC4D-6E672D82CF93}"/>
                                            </p:graphicEl>
                                          </p:spTgt>
                                        </p:tgtEl>
                                        <p:attrNameLst>
                                          <p:attrName>style.visibility</p:attrName>
                                        </p:attrNameLst>
                                      </p:cBhvr>
                                      <p:to>
                                        <p:strVal val="visible"/>
                                      </p:to>
                                    </p:set>
                                    <p:animEffect transition="in" filter="fade">
                                      <p:cBhvr>
                                        <p:cTn id="46" dur="500"/>
                                        <p:tgtEl>
                                          <p:spTgt spid="15">
                                            <p:graphicEl>
                                              <a:dgm id="{C9A75B86-0BE6-4263-AC4D-6E672D82CF93}"/>
                                            </p:graphicEl>
                                          </p:spTgt>
                                        </p:tgtEl>
                                      </p:cBhvr>
                                    </p:animEffect>
                                    <p:anim calcmode="lin" valueType="num">
                                      <p:cBhvr>
                                        <p:cTn id="47" dur="500" fill="hold"/>
                                        <p:tgtEl>
                                          <p:spTgt spid="15">
                                            <p:graphicEl>
                                              <a:dgm id="{C9A75B86-0BE6-4263-AC4D-6E672D82CF93}"/>
                                            </p:graphicEl>
                                          </p:spTgt>
                                        </p:tgtEl>
                                        <p:attrNameLst>
                                          <p:attrName>ppt_x</p:attrName>
                                        </p:attrNameLst>
                                      </p:cBhvr>
                                      <p:tavLst>
                                        <p:tav tm="0">
                                          <p:val>
                                            <p:strVal val="#ppt_x"/>
                                          </p:val>
                                        </p:tav>
                                        <p:tav tm="100000">
                                          <p:val>
                                            <p:strVal val="#ppt_x"/>
                                          </p:val>
                                        </p:tav>
                                      </p:tavLst>
                                    </p:anim>
                                    <p:anim calcmode="lin" valueType="num">
                                      <p:cBhvr>
                                        <p:cTn id="48" dur="500" fill="hold"/>
                                        <p:tgtEl>
                                          <p:spTgt spid="15">
                                            <p:graphicEl>
                                              <a:dgm id="{C9A75B86-0BE6-4263-AC4D-6E672D82CF93}"/>
                                            </p:graphicEl>
                                          </p:spTgt>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1000"/>
                                  </p:stCondLst>
                                  <p:childTnLst>
                                    <p:set>
                                      <p:cBhvr>
                                        <p:cTn id="50" dur="1" fill="hold">
                                          <p:stCondLst>
                                            <p:cond delay="0"/>
                                          </p:stCondLst>
                                        </p:cTn>
                                        <p:tgtEl>
                                          <p:spTgt spid="15">
                                            <p:graphicEl>
                                              <a:dgm id="{BE181645-F703-44C2-A63D-6A91078DD8CA}"/>
                                            </p:graphicEl>
                                          </p:spTgt>
                                        </p:tgtEl>
                                        <p:attrNameLst>
                                          <p:attrName>style.visibility</p:attrName>
                                        </p:attrNameLst>
                                      </p:cBhvr>
                                      <p:to>
                                        <p:strVal val="visible"/>
                                      </p:to>
                                    </p:set>
                                    <p:animEffect transition="in" filter="fade">
                                      <p:cBhvr>
                                        <p:cTn id="51" dur="500"/>
                                        <p:tgtEl>
                                          <p:spTgt spid="15">
                                            <p:graphicEl>
                                              <a:dgm id="{BE181645-F703-44C2-A63D-6A91078DD8CA}"/>
                                            </p:graphicEl>
                                          </p:spTgt>
                                        </p:tgtEl>
                                      </p:cBhvr>
                                    </p:animEffect>
                                    <p:anim calcmode="lin" valueType="num">
                                      <p:cBhvr>
                                        <p:cTn id="52" dur="500" fill="hold"/>
                                        <p:tgtEl>
                                          <p:spTgt spid="15">
                                            <p:graphicEl>
                                              <a:dgm id="{BE181645-F703-44C2-A63D-6A91078DD8CA}"/>
                                            </p:graphicEl>
                                          </p:spTgt>
                                        </p:tgtEl>
                                        <p:attrNameLst>
                                          <p:attrName>ppt_x</p:attrName>
                                        </p:attrNameLst>
                                      </p:cBhvr>
                                      <p:tavLst>
                                        <p:tav tm="0">
                                          <p:val>
                                            <p:strVal val="#ppt_x"/>
                                          </p:val>
                                        </p:tav>
                                        <p:tav tm="100000">
                                          <p:val>
                                            <p:strVal val="#ppt_x"/>
                                          </p:val>
                                        </p:tav>
                                      </p:tavLst>
                                    </p:anim>
                                    <p:anim calcmode="lin" valueType="num">
                                      <p:cBhvr>
                                        <p:cTn id="53" dur="500" fill="hold"/>
                                        <p:tgtEl>
                                          <p:spTgt spid="15">
                                            <p:graphicEl>
                                              <a:dgm id="{BE181645-F703-44C2-A63D-6A91078DD8CA}"/>
                                            </p:graphic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1250"/>
                                  </p:stCondLst>
                                  <p:childTnLst>
                                    <p:set>
                                      <p:cBhvr>
                                        <p:cTn id="55" dur="1" fill="hold">
                                          <p:stCondLst>
                                            <p:cond delay="0"/>
                                          </p:stCondLst>
                                        </p:cTn>
                                        <p:tgtEl>
                                          <p:spTgt spid="15">
                                            <p:graphicEl>
                                              <a:dgm id="{8044CA9D-19CB-4B32-B013-03A41D470C95}"/>
                                            </p:graphicEl>
                                          </p:spTgt>
                                        </p:tgtEl>
                                        <p:attrNameLst>
                                          <p:attrName>style.visibility</p:attrName>
                                        </p:attrNameLst>
                                      </p:cBhvr>
                                      <p:to>
                                        <p:strVal val="visible"/>
                                      </p:to>
                                    </p:set>
                                    <p:animEffect transition="in" filter="fade">
                                      <p:cBhvr>
                                        <p:cTn id="56" dur="500"/>
                                        <p:tgtEl>
                                          <p:spTgt spid="15">
                                            <p:graphicEl>
                                              <a:dgm id="{8044CA9D-19CB-4B32-B013-03A41D470C95}"/>
                                            </p:graphicEl>
                                          </p:spTgt>
                                        </p:tgtEl>
                                      </p:cBhvr>
                                    </p:animEffect>
                                    <p:anim calcmode="lin" valueType="num">
                                      <p:cBhvr>
                                        <p:cTn id="57" dur="500" fill="hold"/>
                                        <p:tgtEl>
                                          <p:spTgt spid="15">
                                            <p:graphicEl>
                                              <a:dgm id="{8044CA9D-19CB-4B32-B013-03A41D470C95}"/>
                                            </p:graphicEl>
                                          </p:spTgt>
                                        </p:tgtEl>
                                        <p:attrNameLst>
                                          <p:attrName>ppt_x</p:attrName>
                                        </p:attrNameLst>
                                      </p:cBhvr>
                                      <p:tavLst>
                                        <p:tav tm="0">
                                          <p:val>
                                            <p:strVal val="#ppt_x"/>
                                          </p:val>
                                        </p:tav>
                                        <p:tav tm="100000">
                                          <p:val>
                                            <p:strVal val="#ppt_x"/>
                                          </p:val>
                                        </p:tav>
                                      </p:tavLst>
                                    </p:anim>
                                    <p:anim calcmode="lin" valueType="num">
                                      <p:cBhvr>
                                        <p:cTn id="58" dur="500" fill="hold"/>
                                        <p:tgtEl>
                                          <p:spTgt spid="15">
                                            <p:graphicEl>
                                              <a:dgm id="{8044CA9D-19CB-4B32-B013-03A41D470C95}"/>
                                            </p:graphic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1250"/>
                                  </p:stCondLst>
                                  <p:childTnLst>
                                    <p:set>
                                      <p:cBhvr>
                                        <p:cTn id="60" dur="1" fill="hold">
                                          <p:stCondLst>
                                            <p:cond delay="0"/>
                                          </p:stCondLst>
                                        </p:cTn>
                                        <p:tgtEl>
                                          <p:spTgt spid="15">
                                            <p:graphicEl>
                                              <a:dgm id="{7A7665BB-08FD-404F-BCD8-9711DD4CE451}"/>
                                            </p:graphicEl>
                                          </p:spTgt>
                                        </p:tgtEl>
                                        <p:attrNameLst>
                                          <p:attrName>style.visibility</p:attrName>
                                        </p:attrNameLst>
                                      </p:cBhvr>
                                      <p:to>
                                        <p:strVal val="visible"/>
                                      </p:to>
                                    </p:set>
                                    <p:animEffect transition="in" filter="fade">
                                      <p:cBhvr>
                                        <p:cTn id="61" dur="500"/>
                                        <p:tgtEl>
                                          <p:spTgt spid="15">
                                            <p:graphicEl>
                                              <a:dgm id="{7A7665BB-08FD-404F-BCD8-9711DD4CE451}"/>
                                            </p:graphicEl>
                                          </p:spTgt>
                                        </p:tgtEl>
                                      </p:cBhvr>
                                    </p:animEffect>
                                    <p:anim calcmode="lin" valueType="num">
                                      <p:cBhvr>
                                        <p:cTn id="62" dur="500" fill="hold"/>
                                        <p:tgtEl>
                                          <p:spTgt spid="15">
                                            <p:graphicEl>
                                              <a:dgm id="{7A7665BB-08FD-404F-BCD8-9711DD4CE451}"/>
                                            </p:graphicEl>
                                          </p:spTgt>
                                        </p:tgtEl>
                                        <p:attrNameLst>
                                          <p:attrName>ppt_x</p:attrName>
                                        </p:attrNameLst>
                                      </p:cBhvr>
                                      <p:tavLst>
                                        <p:tav tm="0">
                                          <p:val>
                                            <p:strVal val="#ppt_x"/>
                                          </p:val>
                                        </p:tav>
                                        <p:tav tm="100000">
                                          <p:val>
                                            <p:strVal val="#ppt_x"/>
                                          </p:val>
                                        </p:tav>
                                      </p:tavLst>
                                    </p:anim>
                                    <p:anim calcmode="lin" valueType="num">
                                      <p:cBhvr>
                                        <p:cTn id="63" dur="500" fill="hold"/>
                                        <p:tgtEl>
                                          <p:spTgt spid="15">
                                            <p:graphicEl>
                                              <a:dgm id="{7A7665BB-08FD-404F-BCD8-9711DD4CE451}"/>
                                            </p:graphicEl>
                                          </p:spTgt>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1500"/>
                                  </p:stCondLst>
                                  <p:childTnLst>
                                    <p:set>
                                      <p:cBhvr>
                                        <p:cTn id="65" dur="1" fill="hold">
                                          <p:stCondLst>
                                            <p:cond delay="0"/>
                                          </p:stCondLst>
                                        </p:cTn>
                                        <p:tgtEl>
                                          <p:spTgt spid="15">
                                            <p:graphicEl>
                                              <a:dgm id="{875017F9-F9A9-49B5-AE44-0FE3F51A57A5}"/>
                                            </p:graphicEl>
                                          </p:spTgt>
                                        </p:tgtEl>
                                        <p:attrNameLst>
                                          <p:attrName>style.visibility</p:attrName>
                                        </p:attrNameLst>
                                      </p:cBhvr>
                                      <p:to>
                                        <p:strVal val="visible"/>
                                      </p:to>
                                    </p:set>
                                    <p:animEffect transition="in" filter="fade">
                                      <p:cBhvr>
                                        <p:cTn id="66" dur="500"/>
                                        <p:tgtEl>
                                          <p:spTgt spid="15">
                                            <p:graphicEl>
                                              <a:dgm id="{875017F9-F9A9-49B5-AE44-0FE3F51A57A5}"/>
                                            </p:graphicEl>
                                          </p:spTgt>
                                        </p:tgtEl>
                                      </p:cBhvr>
                                    </p:animEffect>
                                    <p:anim calcmode="lin" valueType="num">
                                      <p:cBhvr>
                                        <p:cTn id="67" dur="500" fill="hold"/>
                                        <p:tgtEl>
                                          <p:spTgt spid="15">
                                            <p:graphicEl>
                                              <a:dgm id="{875017F9-F9A9-49B5-AE44-0FE3F51A57A5}"/>
                                            </p:graphicEl>
                                          </p:spTgt>
                                        </p:tgtEl>
                                        <p:attrNameLst>
                                          <p:attrName>ppt_x</p:attrName>
                                        </p:attrNameLst>
                                      </p:cBhvr>
                                      <p:tavLst>
                                        <p:tav tm="0">
                                          <p:val>
                                            <p:strVal val="#ppt_x"/>
                                          </p:val>
                                        </p:tav>
                                        <p:tav tm="100000">
                                          <p:val>
                                            <p:strVal val="#ppt_x"/>
                                          </p:val>
                                        </p:tav>
                                      </p:tavLst>
                                    </p:anim>
                                    <p:anim calcmode="lin" valueType="num">
                                      <p:cBhvr>
                                        <p:cTn id="68" dur="500" fill="hold"/>
                                        <p:tgtEl>
                                          <p:spTgt spid="15">
                                            <p:graphicEl>
                                              <a:dgm id="{875017F9-F9A9-49B5-AE44-0FE3F51A57A5}"/>
                                            </p:graphicEl>
                                          </p:spTgt>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1500"/>
                                  </p:stCondLst>
                                  <p:childTnLst>
                                    <p:set>
                                      <p:cBhvr>
                                        <p:cTn id="70" dur="1" fill="hold">
                                          <p:stCondLst>
                                            <p:cond delay="0"/>
                                          </p:stCondLst>
                                        </p:cTn>
                                        <p:tgtEl>
                                          <p:spTgt spid="15">
                                            <p:graphicEl>
                                              <a:dgm id="{B459316F-0B0D-4D05-A943-BB2C3E1F6155}"/>
                                            </p:graphicEl>
                                          </p:spTgt>
                                        </p:tgtEl>
                                        <p:attrNameLst>
                                          <p:attrName>style.visibility</p:attrName>
                                        </p:attrNameLst>
                                      </p:cBhvr>
                                      <p:to>
                                        <p:strVal val="visible"/>
                                      </p:to>
                                    </p:set>
                                    <p:animEffect transition="in" filter="fade">
                                      <p:cBhvr>
                                        <p:cTn id="71" dur="500"/>
                                        <p:tgtEl>
                                          <p:spTgt spid="15">
                                            <p:graphicEl>
                                              <a:dgm id="{B459316F-0B0D-4D05-A943-BB2C3E1F6155}"/>
                                            </p:graphicEl>
                                          </p:spTgt>
                                        </p:tgtEl>
                                      </p:cBhvr>
                                    </p:animEffect>
                                    <p:anim calcmode="lin" valueType="num">
                                      <p:cBhvr>
                                        <p:cTn id="72" dur="500" fill="hold"/>
                                        <p:tgtEl>
                                          <p:spTgt spid="15">
                                            <p:graphicEl>
                                              <a:dgm id="{B459316F-0B0D-4D05-A943-BB2C3E1F6155}"/>
                                            </p:graphicEl>
                                          </p:spTgt>
                                        </p:tgtEl>
                                        <p:attrNameLst>
                                          <p:attrName>ppt_x</p:attrName>
                                        </p:attrNameLst>
                                      </p:cBhvr>
                                      <p:tavLst>
                                        <p:tav tm="0">
                                          <p:val>
                                            <p:strVal val="#ppt_x"/>
                                          </p:val>
                                        </p:tav>
                                        <p:tav tm="100000">
                                          <p:val>
                                            <p:strVal val="#ppt_x"/>
                                          </p:val>
                                        </p:tav>
                                      </p:tavLst>
                                    </p:anim>
                                    <p:anim calcmode="lin" valueType="num">
                                      <p:cBhvr>
                                        <p:cTn id="73" dur="500" fill="hold"/>
                                        <p:tgtEl>
                                          <p:spTgt spid="15">
                                            <p:graphicEl>
                                              <a:dgm id="{B459316F-0B0D-4D05-A943-BB2C3E1F6155}"/>
                                            </p:graphicEl>
                                          </p:spTgt>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1750"/>
                                  </p:stCondLst>
                                  <p:childTnLst>
                                    <p:set>
                                      <p:cBhvr>
                                        <p:cTn id="75" dur="1" fill="hold">
                                          <p:stCondLst>
                                            <p:cond delay="0"/>
                                          </p:stCondLst>
                                        </p:cTn>
                                        <p:tgtEl>
                                          <p:spTgt spid="15">
                                            <p:graphicEl>
                                              <a:dgm id="{DC745054-6031-4783-A994-491F4FF27DC8}"/>
                                            </p:graphicEl>
                                          </p:spTgt>
                                        </p:tgtEl>
                                        <p:attrNameLst>
                                          <p:attrName>style.visibility</p:attrName>
                                        </p:attrNameLst>
                                      </p:cBhvr>
                                      <p:to>
                                        <p:strVal val="visible"/>
                                      </p:to>
                                    </p:set>
                                    <p:animEffect transition="in" filter="fade">
                                      <p:cBhvr>
                                        <p:cTn id="76" dur="500"/>
                                        <p:tgtEl>
                                          <p:spTgt spid="15">
                                            <p:graphicEl>
                                              <a:dgm id="{DC745054-6031-4783-A994-491F4FF27DC8}"/>
                                            </p:graphicEl>
                                          </p:spTgt>
                                        </p:tgtEl>
                                      </p:cBhvr>
                                    </p:animEffect>
                                    <p:anim calcmode="lin" valueType="num">
                                      <p:cBhvr>
                                        <p:cTn id="77" dur="500" fill="hold"/>
                                        <p:tgtEl>
                                          <p:spTgt spid="15">
                                            <p:graphicEl>
                                              <a:dgm id="{DC745054-6031-4783-A994-491F4FF27DC8}"/>
                                            </p:graphicEl>
                                          </p:spTgt>
                                        </p:tgtEl>
                                        <p:attrNameLst>
                                          <p:attrName>ppt_x</p:attrName>
                                        </p:attrNameLst>
                                      </p:cBhvr>
                                      <p:tavLst>
                                        <p:tav tm="0">
                                          <p:val>
                                            <p:strVal val="#ppt_x"/>
                                          </p:val>
                                        </p:tav>
                                        <p:tav tm="100000">
                                          <p:val>
                                            <p:strVal val="#ppt_x"/>
                                          </p:val>
                                        </p:tav>
                                      </p:tavLst>
                                    </p:anim>
                                    <p:anim calcmode="lin" valueType="num">
                                      <p:cBhvr>
                                        <p:cTn id="78" dur="500" fill="hold"/>
                                        <p:tgtEl>
                                          <p:spTgt spid="15">
                                            <p:graphicEl>
                                              <a:dgm id="{DC745054-6031-4783-A994-491F4FF27DC8}"/>
                                            </p:graphicEl>
                                          </p:spTgt>
                                        </p:tgtEl>
                                        <p:attrNameLst>
                                          <p:attrName>ppt_y</p:attrName>
                                        </p:attrNameLst>
                                      </p:cBhvr>
                                      <p:tavLst>
                                        <p:tav tm="0">
                                          <p:val>
                                            <p:strVal val="#ppt_y-.1"/>
                                          </p:val>
                                        </p:tav>
                                        <p:tav tm="100000">
                                          <p:val>
                                            <p:strVal val="#ppt_y"/>
                                          </p:val>
                                        </p:tav>
                                      </p:tavLst>
                                    </p:anim>
                                  </p:childTnLst>
                                </p:cTn>
                              </p:par>
                              <p:par>
                                <p:cTn id="79" presetID="47" presetClass="entr" presetSubtype="0" fill="hold" grpId="0" nodeType="withEffect">
                                  <p:stCondLst>
                                    <p:cond delay="1750"/>
                                  </p:stCondLst>
                                  <p:childTnLst>
                                    <p:set>
                                      <p:cBhvr>
                                        <p:cTn id="80" dur="1" fill="hold">
                                          <p:stCondLst>
                                            <p:cond delay="0"/>
                                          </p:stCondLst>
                                        </p:cTn>
                                        <p:tgtEl>
                                          <p:spTgt spid="15">
                                            <p:graphicEl>
                                              <a:dgm id="{46EADBC0-8A59-48B6-8A1D-EE7F9F3FE814}"/>
                                            </p:graphicEl>
                                          </p:spTgt>
                                        </p:tgtEl>
                                        <p:attrNameLst>
                                          <p:attrName>style.visibility</p:attrName>
                                        </p:attrNameLst>
                                      </p:cBhvr>
                                      <p:to>
                                        <p:strVal val="visible"/>
                                      </p:to>
                                    </p:set>
                                    <p:animEffect transition="in" filter="fade">
                                      <p:cBhvr>
                                        <p:cTn id="81" dur="500"/>
                                        <p:tgtEl>
                                          <p:spTgt spid="15">
                                            <p:graphicEl>
                                              <a:dgm id="{46EADBC0-8A59-48B6-8A1D-EE7F9F3FE814}"/>
                                            </p:graphicEl>
                                          </p:spTgt>
                                        </p:tgtEl>
                                      </p:cBhvr>
                                    </p:animEffect>
                                    <p:anim calcmode="lin" valueType="num">
                                      <p:cBhvr>
                                        <p:cTn id="82" dur="500" fill="hold"/>
                                        <p:tgtEl>
                                          <p:spTgt spid="15">
                                            <p:graphicEl>
                                              <a:dgm id="{46EADBC0-8A59-48B6-8A1D-EE7F9F3FE814}"/>
                                            </p:graphicEl>
                                          </p:spTgt>
                                        </p:tgtEl>
                                        <p:attrNameLst>
                                          <p:attrName>ppt_x</p:attrName>
                                        </p:attrNameLst>
                                      </p:cBhvr>
                                      <p:tavLst>
                                        <p:tav tm="0">
                                          <p:val>
                                            <p:strVal val="#ppt_x"/>
                                          </p:val>
                                        </p:tav>
                                        <p:tav tm="100000">
                                          <p:val>
                                            <p:strVal val="#ppt_x"/>
                                          </p:val>
                                        </p:tav>
                                      </p:tavLst>
                                    </p:anim>
                                    <p:anim calcmode="lin" valueType="num">
                                      <p:cBhvr>
                                        <p:cTn id="83" dur="500" fill="hold"/>
                                        <p:tgtEl>
                                          <p:spTgt spid="15">
                                            <p:graphicEl>
                                              <a:dgm id="{46EADBC0-8A59-48B6-8A1D-EE7F9F3FE814}"/>
                                            </p:graphicEl>
                                          </p:spTgt>
                                        </p:tgtEl>
                                        <p:attrNameLst>
                                          <p:attrName>ppt_y</p:attrName>
                                        </p:attrNameLst>
                                      </p:cBhvr>
                                      <p:tavLst>
                                        <p:tav tm="0">
                                          <p:val>
                                            <p:strVal val="#ppt_y-.1"/>
                                          </p:val>
                                        </p:tav>
                                        <p:tav tm="100000">
                                          <p:val>
                                            <p:strVal val="#ppt_y"/>
                                          </p:val>
                                        </p:tav>
                                      </p:tavLst>
                                    </p:anim>
                                  </p:childTnLst>
                                </p:cTn>
                              </p:par>
                            </p:childTnLst>
                          </p:cTn>
                        </p:par>
                        <p:par>
                          <p:cTn id="84" fill="hold">
                            <p:stCondLst>
                              <p:cond delay="4250"/>
                            </p:stCondLst>
                            <p:childTnLst>
                              <p:par>
                                <p:cTn id="85" presetID="10" presetClass="entr" presetSubtype="0" fill="hold" grpId="0" nodeType="afterEffect">
                                  <p:stCondLst>
                                    <p:cond delay="100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1000"/>
                                        <p:tgtEl>
                                          <p:spTgt spid="23"/>
                                        </p:tgtEl>
                                      </p:cBhvr>
                                    </p:animEffect>
                                  </p:childTnLst>
                                </p:cTn>
                              </p:par>
                              <p:par>
                                <p:cTn id="88" presetID="10" presetClass="entr" presetSubtype="0" fill="hold" nodeType="withEffect">
                                  <p:stCondLst>
                                    <p:cond delay="150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par>
                          <p:cTn id="91" fill="hold">
                            <p:stCondLst>
                              <p:cond delay="6250"/>
                            </p:stCondLst>
                            <p:childTnLst>
                              <p:par>
                                <p:cTn id="92" presetID="10" presetClass="entr" presetSubtype="0" fill="hold" grpId="0" nodeType="after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wipe(up)">
                                      <p:cBhvr>
                                        <p:cTn id="99" dur="500"/>
                                        <p:tgtEl>
                                          <p:spTgt spid="17"/>
                                        </p:tgtEl>
                                      </p:cBhvr>
                                    </p:animEffect>
                                  </p:childTnLst>
                                </p:cTn>
                              </p:par>
                            </p:childTnLst>
                          </p:cTn>
                        </p:par>
                        <p:par>
                          <p:cTn id="100" fill="hold">
                            <p:stCondLst>
                              <p:cond delay="500"/>
                            </p:stCondLst>
                            <p:childTnLst>
                              <p:par>
                                <p:cTn id="101" presetID="16" presetClass="entr" presetSubtype="21" fill="hold" nodeType="after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barn(inVertical)">
                                      <p:cBhvr>
                                        <p:cTn id="10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5" grpId="0" uiExpand="1">
        <p:bldSub>
          <a:bldDgm bld="one"/>
        </p:bldSub>
      </p:bldGraphic>
      <p:bldP spid="16" grpId="0"/>
      <p:bldP spid="2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6" descr="Engineering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3"/>
          <a:stretch>
            <a:fillRect/>
          </a:stretch>
        </p:blipFill>
        <p:spPr>
          <a:xfrm>
            <a:off x="6238981" y="2090568"/>
            <a:ext cx="3804234" cy="738899"/>
          </a:xfrm>
          <a:prstGeom prst="rect">
            <a:avLst/>
          </a:prstGeom>
        </p:spPr>
      </p:pic>
      <p:grpSp>
        <p:nvGrpSpPr>
          <p:cNvPr id="28" name="Group 27"/>
          <p:cNvGrpSpPr/>
          <p:nvPr/>
        </p:nvGrpSpPr>
        <p:grpSpPr>
          <a:xfrm>
            <a:off x="6584626" y="2773476"/>
            <a:ext cx="2724306" cy="727386"/>
            <a:chOff x="746120" y="1920970"/>
            <a:chExt cx="2155542" cy="575527"/>
          </a:xfrm>
        </p:grpSpPr>
        <p:pic>
          <p:nvPicPr>
            <p:cNvPr id="29" name="Picture 4" descr="Energy Lancaster Logo"/>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Engineering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a:xfrm rot="3600642">
            <a:off x="3674438" y="4807406"/>
            <a:ext cx="1760225" cy="978366"/>
          </a:xfrm>
          <a:prstGeom prst="rect">
            <a:avLst/>
          </a:prstGeom>
        </p:spPr>
        <p:txBody>
          <a:bodyPr wrap="none">
            <a:prstTxWarp prst="textArchDown">
              <a:avLst/>
            </a:prstTxWarp>
            <a:spAutoFit/>
          </a:bodyPr>
          <a:lstStyle/>
          <a:p>
            <a:pPr algn="ctr"/>
            <a:r>
              <a:rPr lang="en-US" sz="2000" b="1" dirty="0">
                <a:solidFill>
                  <a:schemeClr val="bg2">
                    <a:lumMod val="25000"/>
                  </a:schemeClr>
                </a:solidFill>
                <a:latin typeface="Comfortaa" panose="020F0603070200060003" pitchFamily="34" charset="0"/>
                <a:cs typeface="Arial" panose="020B0604020202020204" pitchFamily="34" charset="0"/>
              </a:rPr>
              <a:t>Worldwide</a:t>
            </a:r>
            <a:endParaRPr lang="en-US" sz="2000" b="1" dirty="0">
              <a:solidFill>
                <a:schemeClr val="bg2">
                  <a:lumMod val="25000"/>
                </a:schemeClr>
              </a:solidFill>
            </a:endParaRPr>
          </a:p>
        </p:txBody>
      </p:sp>
      <p:sp>
        <p:nvSpPr>
          <p:cNvPr id="32" name="Rectangle 31"/>
          <p:cNvSpPr/>
          <p:nvPr/>
        </p:nvSpPr>
        <p:spPr>
          <a:xfrm rot="19251062">
            <a:off x="3820236" y="631947"/>
            <a:ext cx="2775807" cy="1560882"/>
          </a:xfrm>
          <a:prstGeom prst="rect">
            <a:avLst/>
          </a:prstGeom>
        </p:spPr>
        <p:txBody>
          <a:bodyPr wrap="none">
            <a:prstTxWarp prst="textArchUp">
              <a:avLst/>
            </a:prstTxWarp>
            <a:spAutoFit/>
          </a:bodyPr>
          <a:lstStyle/>
          <a:p>
            <a:pPr algn="ctr"/>
            <a:r>
              <a:rPr lang="en-US" sz="2000" b="1" dirty="0">
                <a:solidFill>
                  <a:schemeClr val="bg2">
                    <a:lumMod val="25000"/>
                  </a:schemeClr>
                </a:solidFill>
                <a:latin typeface="Comfortaa" panose="020F0603070200060003" pitchFamily="34" charset="0"/>
                <a:cs typeface="Arial" panose="020B0604020202020204" pitchFamily="34" charset="0"/>
              </a:rPr>
              <a:t>Lancaster University</a:t>
            </a:r>
            <a:endParaRPr lang="en-US" sz="2000" b="1" dirty="0">
              <a:solidFill>
                <a:schemeClr val="bg2">
                  <a:lumMod val="25000"/>
                </a:schemeClr>
              </a:solidFill>
              <a:latin typeface="Comfortaa" panose="020F0603070200060003" pitchFamily="34" charset="0"/>
            </a:endParaRPr>
          </a:p>
        </p:txBody>
      </p:sp>
      <p:sp>
        <p:nvSpPr>
          <p:cNvPr id="33" name="Rectangle 32"/>
          <p:cNvSpPr/>
          <p:nvPr/>
        </p:nvSpPr>
        <p:spPr>
          <a:xfrm rot="2308637">
            <a:off x="9075933" y="671246"/>
            <a:ext cx="3003706" cy="1932493"/>
          </a:xfrm>
          <a:prstGeom prst="rect">
            <a:avLst/>
          </a:prstGeom>
        </p:spPr>
        <p:txBody>
          <a:bodyPr wrap="none">
            <a:prstTxWarp prst="textArchUp">
              <a:avLst/>
            </a:prstTxWarp>
            <a:spAutoFit/>
          </a:bodyPr>
          <a:lstStyle/>
          <a:p>
            <a:pPr algn="ctr"/>
            <a:r>
              <a:rPr lang="en-US" sz="2000" b="1" dirty="0">
                <a:solidFill>
                  <a:schemeClr val="bg2">
                    <a:lumMod val="25000"/>
                  </a:schemeClr>
                </a:solidFill>
                <a:latin typeface="Comfortaa" panose="020F0603070200060003" pitchFamily="34" charset="0"/>
              </a:rPr>
              <a:t>United Kingdom</a:t>
            </a:r>
          </a:p>
        </p:txBody>
      </p:sp>
      <p:cxnSp>
        <p:nvCxnSpPr>
          <p:cNvPr id="3" name="Straight Connector 2"/>
          <p:cNvCxnSpPr/>
          <p:nvPr/>
        </p:nvCxnSpPr>
        <p:spPr>
          <a:xfrm>
            <a:off x="6011531" y="2935373"/>
            <a:ext cx="436109" cy="17083"/>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9370061" y="3104734"/>
            <a:ext cx="927164" cy="217646"/>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760976" y="3536513"/>
            <a:ext cx="717994" cy="733712"/>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9236771" y="3427130"/>
            <a:ext cx="596872" cy="554628"/>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47640" y="1806723"/>
            <a:ext cx="293157" cy="336423"/>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204698" y="1385087"/>
            <a:ext cx="181735" cy="646888"/>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8215898" y="1933730"/>
            <a:ext cx="253443" cy="291066"/>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8967571" y="2181663"/>
            <a:ext cx="269449" cy="270737"/>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0135854" y="2597732"/>
            <a:ext cx="307929" cy="0"/>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5551569" y="2357568"/>
            <a:ext cx="557459" cy="64275"/>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pic>
        <p:nvPicPr>
          <p:cNvPr id="1026" name="Picture 2" descr="Lancaster University Management Schoo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4523" y="1342170"/>
            <a:ext cx="2108979" cy="4334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Science Logo"/>
          <p:cNvPicPr>
            <a:picLocks noChangeAspect="1" noChangeArrowheads="1"/>
          </p:cNvPicPr>
          <p:nvPr/>
        </p:nvPicPr>
        <p:blipFill rotWithShape="1">
          <a:blip r:embed="rId7" cstate="print">
            <a:lum bright="70000" contrast="-70000"/>
            <a:extLst>
              <a:ext uri="{28A0092B-C50C-407E-A947-70E740481C1C}">
                <a14:useLocalDpi xmlns:a14="http://schemas.microsoft.com/office/drawing/2010/main" val="0"/>
              </a:ext>
            </a:extLst>
          </a:blip>
          <a:srcRect r="65784"/>
          <a:stretch/>
        </p:blipFill>
        <p:spPr bwMode="auto">
          <a:xfrm>
            <a:off x="3988924" y="2000646"/>
            <a:ext cx="1592463" cy="654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ntland Centre Logo"/>
          <p:cNvPicPr>
            <a:picLocks noChangeAspect="1" noChangeArrowheads="1"/>
          </p:cNvPicPr>
          <p:nvPr/>
        </p:nvPicPr>
        <p:blipFill rotWithShape="1">
          <a:blip r:embed="rId8">
            <a:lum bright="70000" contrast="-70000"/>
            <a:extLst>
              <a:ext uri="{28A0092B-C50C-407E-A947-70E740481C1C}">
                <a14:useLocalDpi xmlns:a14="http://schemas.microsoft.com/office/drawing/2010/main" val="0"/>
              </a:ext>
            </a:extLst>
          </a:blip>
          <a:srcRect r="74579"/>
          <a:stretch/>
        </p:blipFill>
        <p:spPr bwMode="auto">
          <a:xfrm>
            <a:off x="5875641" y="392058"/>
            <a:ext cx="1815722" cy="10042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ic Shell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67604"/>
          <a:stretch/>
        </p:blipFill>
        <p:spPr bwMode="auto">
          <a:xfrm>
            <a:off x="3741543" y="2575146"/>
            <a:ext cx="879818" cy="3818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energysuperstore.org/esrn/wp-content/uploads/2015/05/esrn-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69349" y="2303783"/>
            <a:ext cx="1168760" cy="47713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atapul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35854" y="1330317"/>
            <a:ext cx="1090313" cy="34972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69954" y="813436"/>
            <a:ext cx="946521" cy="411875"/>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7601856" y="694054"/>
            <a:ext cx="2323201" cy="744054"/>
            <a:chOff x="3859077" y="4703945"/>
            <a:chExt cx="2895600" cy="927377"/>
          </a:xfrm>
        </p:grpSpPr>
        <p:pic>
          <p:nvPicPr>
            <p:cNvPr id="39" name="Picture 38"/>
            <p:cNvPicPr>
              <a:picLocks noChangeAspect="1"/>
            </p:cNvPicPr>
            <p:nvPr/>
          </p:nvPicPr>
          <p:blipFill rotWithShape="1">
            <a:blip r:embed="rId13"/>
            <a:srcRect l="7610" b="112"/>
            <a:stretch/>
          </p:blipFill>
          <p:spPr>
            <a:xfrm>
              <a:off x="4354038" y="4703945"/>
              <a:ext cx="1724834" cy="666002"/>
            </a:xfrm>
            <a:prstGeom prst="rect">
              <a:avLst/>
            </a:prstGeom>
            <a:effectLst>
              <a:softEdge rad="127000"/>
            </a:effectLst>
          </p:spPr>
        </p:pic>
        <p:pic>
          <p:nvPicPr>
            <p:cNvPr id="43" name="Picture 42"/>
            <p:cNvPicPr>
              <a:picLocks noChangeAspect="1"/>
            </p:cNvPicPr>
            <p:nvPr/>
          </p:nvPicPr>
          <p:blipFill>
            <a:blip r:embed="rId14">
              <a:clrChange>
                <a:clrFrom>
                  <a:srgbClr val="000000"/>
                </a:clrFrom>
                <a:clrTo>
                  <a:srgbClr val="000000">
                    <a:alpha val="0"/>
                  </a:srgbClr>
                </a:clrTo>
              </a:clrChange>
            </a:blip>
            <a:stretch>
              <a:fillRect/>
            </a:stretch>
          </p:blipFill>
          <p:spPr>
            <a:xfrm>
              <a:off x="3859077" y="5393197"/>
              <a:ext cx="2895600" cy="238125"/>
            </a:xfrm>
            <a:prstGeom prst="rect">
              <a:avLst/>
            </a:prstGeom>
          </p:spPr>
        </p:pic>
      </p:grpSp>
      <p:pic>
        <p:nvPicPr>
          <p:cNvPr id="1044" name="Picture 20" descr="GCEP"/>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959" b="84932" l="13043" r="86957">
                        <a14:foregroundMark x1="31159" y1="71233" x2="31159" y2="71233"/>
                        <a14:foregroundMark x1="36232" y1="63014" x2="36232" y2="63014"/>
                        <a14:foregroundMark x1="52899" y1="65753" x2="52899" y2="65753"/>
                        <a14:foregroundMark x1="67391" y1="67123" x2="67391" y2="67123"/>
                      </a14:backgroundRemoval>
                    </a14:imgEffect>
                  </a14:imgLayer>
                </a14:imgProps>
              </a:ext>
              <a:ext uri="{28A0092B-C50C-407E-A947-70E740481C1C}">
                <a14:useLocalDpi xmlns:a14="http://schemas.microsoft.com/office/drawing/2010/main" val="0"/>
              </a:ext>
            </a:extLst>
          </a:blip>
          <a:srcRect/>
          <a:stretch>
            <a:fillRect/>
          </a:stretch>
        </p:blipFill>
        <p:spPr bwMode="auto">
          <a:xfrm>
            <a:off x="9634054" y="5067182"/>
            <a:ext cx="764418" cy="40436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a:off x="4591985" y="4652974"/>
            <a:ext cx="2374046" cy="377189"/>
            <a:chOff x="3424956" y="4414175"/>
            <a:chExt cx="3852148" cy="612030"/>
          </a:xfrm>
        </p:grpSpPr>
        <p:pic>
          <p:nvPicPr>
            <p:cNvPr id="1046" name="Picture 22" descr="Columbia University"/>
            <p:cNvPicPr>
              <a:picLocks noChangeAspect="1" noChangeArrowheads="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3424956" y="4767918"/>
              <a:ext cx="3852148" cy="25828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arth Institut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24956" y="4414175"/>
              <a:ext cx="3810000" cy="2667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50" name="Picture 26" descr="Sustainable Development Solutions Network"/>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181452" y="3997942"/>
            <a:ext cx="1328210" cy="54398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o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48114" y="4716583"/>
            <a:ext cx="1468710" cy="44481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tanford athletics"/>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962907" y="4853490"/>
            <a:ext cx="649490" cy="68196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webarchive"/>
          <p:cNvPicPr>
            <a:picLocks noChangeAspect="1" noChangeArrowheads="1"/>
          </p:cNvPicPr>
          <p:nvPr/>
        </p:nvPicPr>
        <p:blipFill rotWithShape="1">
          <a:blip r:embed="rId22">
            <a:extLst>
              <a:ext uri="{28A0092B-C50C-407E-A947-70E740481C1C}">
                <a14:useLocalDpi xmlns:a14="http://schemas.microsoft.com/office/drawing/2010/main" val="0"/>
              </a:ext>
            </a:extLst>
          </a:blip>
          <a:srcRect t="1" r="93485" b="-7485"/>
          <a:stretch/>
        </p:blipFill>
        <p:spPr bwMode="auto">
          <a:xfrm>
            <a:off x="9979090" y="3821912"/>
            <a:ext cx="459231" cy="614272"/>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www.irena.org/images/logo.gif"/>
          <p:cNvPicPr>
            <a:picLocks noChangeAspect="1" noChangeArrowheads="1"/>
          </p:cNvPicPr>
          <p:nvPr/>
        </p:nvPicPr>
        <p:blipFill>
          <a:blip r:embed="rId2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3866910" y="3468980"/>
            <a:ext cx="1483926" cy="37584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rotWithShape="1">
          <a:blip r:embed="rId24">
            <a:clrChange>
              <a:clrFrom>
                <a:srgbClr val="FFFFFF"/>
              </a:clrFrom>
              <a:clrTo>
                <a:srgbClr val="FFFFFF">
                  <a:alpha val="0"/>
                </a:srgbClr>
              </a:clrTo>
            </a:clrChange>
          </a:blip>
          <a:srcRect r="28941" b="14221"/>
          <a:stretch/>
        </p:blipFill>
        <p:spPr>
          <a:xfrm>
            <a:off x="10666601" y="3776974"/>
            <a:ext cx="1443801" cy="498446"/>
          </a:xfrm>
          <a:prstGeom prst="rect">
            <a:avLst/>
          </a:prstGeom>
        </p:spPr>
      </p:pic>
      <p:pic>
        <p:nvPicPr>
          <p:cNvPr id="53" name="Picture 52"/>
          <p:cNvPicPr>
            <a:picLocks noChangeAspect="1"/>
          </p:cNvPicPr>
          <p:nvPr/>
        </p:nvPicPr>
        <p:blipFill rotWithShape="1">
          <a:blip r:embed="rId25"/>
          <a:srcRect l="4669" t="16528" r="5455" b="6057"/>
          <a:stretch/>
        </p:blipFill>
        <p:spPr>
          <a:xfrm>
            <a:off x="10548539" y="3045550"/>
            <a:ext cx="1184257" cy="548462"/>
          </a:xfrm>
          <a:prstGeom prst="rect">
            <a:avLst/>
          </a:prstGeom>
        </p:spPr>
      </p:pic>
      <p:pic>
        <p:nvPicPr>
          <p:cNvPr id="1062" name="Picture 38" descr="4cmr logo large and transparent"/>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9642282" y="4555883"/>
            <a:ext cx="801742" cy="36120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Climate CoLab"/>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300162" y="4105070"/>
            <a:ext cx="1933575"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MIT Center for Collective Intelligence"/>
          <p:cNvPicPr>
            <a:picLocks noChangeAspect="1" noChangeArrowheads="1"/>
          </p:cNvPicPr>
          <p:nvPr/>
        </p:nvPicPr>
        <p:blipFill>
          <a:blip r:embed="rId28">
            <a:clrChange>
              <a:clrFrom>
                <a:srgbClr val="FFFFFF"/>
              </a:clrFrom>
              <a:clrTo>
                <a:srgbClr val="FFFFFF">
                  <a:alpha val="0"/>
                </a:srgbClr>
              </a:clrTo>
            </a:clrChange>
            <a:extLst>
              <a:ext uri="{BEBA8EAE-BF5A-486C-A8C5-ECC9F3942E4B}">
                <a14:imgProps xmlns:a14="http://schemas.microsoft.com/office/drawing/2010/main">
                  <a14:imgLayer r:embed="rId2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8687933" y="3763717"/>
            <a:ext cx="918890" cy="8046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30">
            <a:clrChange>
              <a:clrFrom>
                <a:srgbClr val="000000"/>
              </a:clrFrom>
              <a:clrTo>
                <a:srgbClr val="000000">
                  <a:alpha val="0"/>
                </a:srgbClr>
              </a:clrTo>
            </a:clrChange>
          </a:blip>
          <a:stretch>
            <a:fillRect/>
          </a:stretch>
        </p:blipFill>
        <p:spPr>
          <a:xfrm>
            <a:off x="7788555" y="3482619"/>
            <a:ext cx="979038" cy="622475"/>
          </a:xfrm>
          <a:prstGeom prst="rect">
            <a:avLst/>
          </a:prstGeom>
        </p:spPr>
      </p:pic>
      <p:pic>
        <p:nvPicPr>
          <p:cNvPr id="1070" name="Picture 46" descr="https://idss.mit.edu/wp-content/themes/idss%202015/images/IDSS_Horizontal_FullColor.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6775563" y="3441866"/>
            <a:ext cx="885738" cy="542996"/>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New England Complex Systems Institut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26460" y="5223757"/>
            <a:ext cx="417450" cy="526557"/>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5398377" y="5606049"/>
            <a:ext cx="4692307" cy="319412"/>
            <a:chOff x="5145825" y="500178"/>
            <a:chExt cx="6736179" cy="458541"/>
          </a:xfrm>
        </p:grpSpPr>
        <p:pic>
          <p:nvPicPr>
            <p:cNvPr id="57" name="Picture 56"/>
            <p:cNvPicPr>
              <a:picLocks noChangeAspect="1"/>
            </p:cNvPicPr>
            <p:nvPr/>
          </p:nvPicPr>
          <p:blipFill>
            <a:blip r:embed="rId33">
              <a:clrChange>
                <a:clrFrom>
                  <a:srgbClr val="000000"/>
                </a:clrFrom>
                <a:clrTo>
                  <a:srgbClr val="000000">
                    <a:alpha val="0"/>
                  </a:srgbClr>
                </a:clrTo>
              </a:clrChange>
            </a:blip>
            <a:stretch>
              <a:fillRect/>
            </a:stretch>
          </p:blipFill>
          <p:spPr>
            <a:xfrm>
              <a:off x="5890779" y="601296"/>
              <a:ext cx="5991225" cy="304800"/>
            </a:xfrm>
            <a:prstGeom prst="rect">
              <a:avLst/>
            </a:prstGeom>
          </p:spPr>
        </p:pic>
        <p:pic>
          <p:nvPicPr>
            <p:cNvPr id="1074" name="Picture 50" descr="Boston University School Of Medicine Logo Working at &lt;b&gt;boston university school&lt;/b&gt; of &lt;b&gt;medicine&lt;/b&gt;  glassdoo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32" t="14342" r="-32" b="16298"/>
            <a:stretch/>
          </p:blipFill>
          <p:spPr bwMode="auto">
            <a:xfrm>
              <a:off x="5145825" y="500178"/>
              <a:ext cx="654504" cy="458541"/>
            </a:xfrm>
            <a:prstGeom prst="rect">
              <a:avLst/>
            </a:prstGeom>
            <a:noFill/>
            <a:extLst>
              <a:ext uri="{909E8E84-426E-40DD-AFC4-6F175D3DCCD1}">
                <a14:hiddenFill xmlns:a14="http://schemas.microsoft.com/office/drawing/2010/main">
                  <a:solidFill>
                    <a:srgbClr val="FFFFFF"/>
                  </a:solidFill>
                </a14:hiddenFill>
              </a:ext>
            </a:extLst>
          </p:spPr>
        </p:pic>
      </p:grpSp>
      <p:pic>
        <p:nvPicPr>
          <p:cNvPr id="1076" name="Picture 52" descr="The Solutions Project"/>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947859" y="5293582"/>
            <a:ext cx="2945671" cy="201845"/>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NEO CARBON ENERGY"/>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474652" y="4305095"/>
            <a:ext cx="1406355" cy="718804"/>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a:xfrm rot="18579416">
            <a:off x="10456639" y="4944131"/>
            <a:ext cx="1429692" cy="992744"/>
          </a:xfrm>
          <a:prstGeom prst="rect">
            <a:avLst/>
          </a:prstGeom>
        </p:spPr>
        <p:txBody>
          <a:bodyPr wrap="none">
            <a:prstTxWarp prst="textArchDown">
              <a:avLst/>
            </a:prstTxWarp>
            <a:spAutoFit/>
          </a:bodyPr>
          <a:lstStyle/>
          <a:p>
            <a:pPr algn="ctr"/>
            <a:r>
              <a:rPr lang="en-US" sz="2000" b="1" dirty="0">
                <a:solidFill>
                  <a:schemeClr val="bg2">
                    <a:lumMod val="25000"/>
                  </a:schemeClr>
                </a:solidFill>
                <a:latin typeface="Comfortaa" panose="020F0603070200060003" pitchFamily="34" charset="0"/>
                <a:cs typeface="Arial" panose="020B0604020202020204" pitchFamily="34" charset="0"/>
              </a:rPr>
              <a:t>Europe</a:t>
            </a:r>
            <a:endParaRPr lang="en-US" sz="2000" b="1" dirty="0">
              <a:solidFill>
                <a:schemeClr val="bg2">
                  <a:lumMod val="25000"/>
                </a:schemeClr>
              </a:solidFill>
            </a:endParaRPr>
          </a:p>
        </p:txBody>
      </p:sp>
      <p:pic>
        <p:nvPicPr>
          <p:cNvPr id="59" name="Picture 58"/>
          <p:cNvPicPr>
            <a:picLocks noChangeAspect="1"/>
          </p:cNvPicPr>
          <p:nvPr/>
        </p:nvPicPr>
        <p:blipFill>
          <a:blip r:embed="rId37">
            <a:clrChange>
              <a:clrFrom>
                <a:srgbClr val="131514"/>
              </a:clrFrom>
              <a:clrTo>
                <a:srgbClr val="131514">
                  <a:alpha val="0"/>
                </a:srgbClr>
              </a:clrTo>
            </a:clrChange>
          </a:blip>
          <a:stretch>
            <a:fillRect/>
          </a:stretch>
        </p:blipFill>
        <p:spPr>
          <a:xfrm>
            <a:off x="9333697" y="1637493"/>
            <a:ext cx="1332904" cy="486735"/>
          </a:xfrm>
          <a:prstGeom prst="rect">
            <a:avLst/>
          </a:prstGeom>
        </p:spPr>
      </p:pic>
      <p:pic>
        <p:nvPicPr>
          <p:cNvPr id="60" name="Picture 59"/>
          <p:cNvPicPr>
            <a:picLocks noChangeAspect="1"/>
          </p:cNvPicPr>
          <p:nvPr/>
        </p:nvPicPr>
        <p:blipFill>
          <a:blip r:embed="rId38">
            <a:clrChange>
              <a:clrFrom>
                <a:srgbClr val="FAFDFB"/>
              </a:clrFrom>
              <a:clrTo>
                <a:srgbClr val="FAFDFB">
                  <a:alpha val="0"/>
                </a:srgbClr>
              </a:clrTo>
            </a:clrChange>
          </a:blip>
          <a:stretch>
            <a:fillRect/>
          </a:stretch>
        </p:blipFill>
        <p:spPr>
          <a:xfrm>
            <a:off x="8040477" y="1599085"/>
            <a:ext cx="964259" cy="203566"/>
          </a:xfrm>
          <a:prstGeom prst="rect">
            <a:avLst/>
          </a:prstGeom>
        </p:spPr>
      </p:pic>
      <p:cxnSp>
        <p:nvCxnSpPr>
          <p:cNvPr id="95" name="Straight Connector 94"/>
          <p:cNvCxnSpPr/>
          <p:nvPr/>
        </p:nvCxnSpPr>
        <p:spPr>
          <a:xfrm flipV="1">
            <a:off x="5508093" y="3265419"/>
            <a:ext cx="760190" cy="328476"/>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8706002" y="3310925"/>
            <a:ext cx="151019" cy="373662"/>
          </a:xfrm>
          <a:prstGeom prst="line">
            <a:avLst/>
          </a:prstGeom>
          <a:ln w="28575">
            <a:solidFill>
              <a:srgbClr val="B8121B"/>
            </a:solidFill>
          </a:ln>
        </p:spPr>
        <p:style>
          <a:lnRef idx="1">
            <a:schemeClr val="accent1"/>
          </a:lnRef>
          <a:fillRef idx="0">
            <a:schemeClr val="accent1"/>
          </a:fillRef>
          <a:effectRef idx="0">
            <a:schemeClr val="accent1"/>
          </a:effectRef>
          <a:fontRef idx="minor">
            <a:schemeClr val="tx1"/>
          </a:fontRef>
        </p:style>
      </p:cxnSp>
      <p:pic>
        <p:nvPicPr>
          <p:cNvPr id="1084" name="Picture 60" descr="http://storelectric.com/onewebstatic/1bc054d9ec-store%20electric%20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926258" y="1855192"/>
            <a:ext cx="731228" cy="344521"/>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Lancaster Environment Centre"/>
          <p:cNvPicPr>
            <a:picLocks noChangeAspect="1" noChangeArrowheads="1"/>
          </p:cNvPicPr>
          <p:nvPr/>
        </p:nvPicPr>
        <p:blipFill rotWithShape="1">
          <a:blip r:embed="rId40" cstate="print">
            <a:lum bright="70000" contrast="-70000"/>
            <a:extLst>
              <a:ext uri="{28A0092B-C50C-407E-A947-70E740481C1C}">
                <a14:useLocalDpi xmlns:a14="http://schemas.microsoft.com/office/drawing/2010/main" val="0"/>
              </a:ext>
            </a:extLst>
          </a:blip>
          <a:srcRect r="49379"/>
          <a:stretch/>
        </p:blipFill>
        <p:spPr bwMode="auto">
          <a:xfrm>
            <a:off x="3693187" y="2750716"/>
            <a:ext cx="2214176" cy="61499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41"/>
          <a:stretch>
            <a:fillRect/>
          </a:stretch>
        </p:blipFill>
        <p:spPr>
          <a:xfrm>
            <a:off x="10474652" y="5113514"/>
            <a:ext cx="963391" cy="536356"/>
          </a:xfrm>
          <a:prstGeom prst="rect">
            <a:avLst/>
          </a:prstGeom>
        </p:spPr>
      </p:pic>
      <p:graphicFrame>
        <p:nvGraphicFramePr>
          <p:cNvPr id="77" name="Diagram 7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sp>
        <p:nvSpPr>
          <p:cNvPr id="78" name="Rectangle 77"/>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79" name="Rectangle 78"/>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20</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grpSp>
        <p:nvGrpSpPr>
          <p:cNvPr id="80" name="Group 79"/>
          <p:cNvGrpSpPr/>
          <p:nvPr/>
        </p:nvGrpSpPr>
        <p:grpSpPr>
          <a:xfrm>
            <a:off x="614806" y="5565467"/>
            <a:ext cx="391236" cy="607324"/>
            <a:chOff x="0" y="255"/>
            <a:chExt cx="548810" cy="784013"/>
          </a:xfrm>
          <a:solidFill>
            <a:schemeClr val="tx1">
              <a:lumMod val="85000"/>
              <a:lumOff val="15000"/>
            </a:schemeClr>
          </a:solidFill>
        </p:grpSpPr>
        <p:sp>
          <p:nvSpPr>
            <p:cNvPr id="81" name="Chevron 80"/>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2"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dirty="0">
                  <a:solidFill>
                    <a:srgbClr val="B8121B"/>
                  </a:solidFill>
                  <a:latin typeface="Comfortaa" panose="020F0603070200060003" pitchFamily="34" charset="0"/>
                </a:rPr>
                <a:t>6</a:t>
              </a:r>
              <a:endParaRPr lang="en-US" b="1" kern="1200" dirty="0">
                <a:solidFill>
                  <a:srgbClr val="B8121B"/>
                </a:solidFill>
                <a:latin typeface="Comfortaa" panose="020F0603070200060003" pitchFamily="34" charset="0"/>
              </a:endParaRPr>
            </a:p>
          </p:txBody>
        </p:sp>
      </p:grpSp>
      <p:sp>
        <p:nvSpPr>
          <p:cNvPr id="83" name="Round Same Side Corner Rectangle 82"/>
          <p:cNvSpPr/>
          <p:nvPr/>
        </p:nvSpPr>
        <p:spPr>
          <a:xfrm rot="5400000">
            <a:off x="1934900" y="4658547"/>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84" name="Rectangle 83"/>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91111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out)">
                                      <p:cBhvr>
                                        <p:cTn id="7" dur="1000"/>
                                        <p:tgtEl>
                                          <p:spTgt spid="27"/>
                                        </p:tgtEl>
                                      </p:cBhvr>
                                    </p:animEffect>
                                  </p:childTnLst>
                                </p:cTn>
                              </p:par>
                            </p:childTnLst>
                          </p:cTn>
                        </p:par>
                        <p:par>
                          <p:cTn id="8" fill="hold">
                            <p:stCondLst>
                              <p:cond delay="1000"/>
                            </p:stCondLst>
                            <p:childTnLst>
                              <p:par>
                                <p:cTn id="9" presetID="6" presetClass="entr" presetSubtype="3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circle(out)">
                                      <p:cBhvr>
                                        <p:cTn id="11" dur="10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circle(out)">
                                      <p:cBhvr>
                                        <p:cTn id="16" dur="1000"/>
                                        <p:tgtEl>
                                          <p:spTgt spid="32"/>
                                        </p:tgtEl>
                                      </p:cBhvr>
                                    </p:animEffect>
                                  </p:childTnLst>
                                </p:cTn>
                              </p:par>
                            </p:childTnLst>
                          </p:cTn>
                        </p:par>
                        <p:par>
                          <p:cTn id="17" fill="hold">
                            <p:stCondLst>
                              <p:cond delay="1000"/>
                            </p:stCondLst>
                            <p:childTnLst>
                              <p:par>
                                <p:cTn id="18" presetID="6" presetClass="entr" presetSubtype="32"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circle(out)">
                                      <p:cBhvr>
                                        <p:cTn id="20" dur="1000"/>
                                        <p:tgtEl>
                                          <p:spTgt spid="33"/>
                                        </p:tgtEl>
                                      </p:cBhvr>
                                    </p:animEffect>
                                  </p:childTnLst>
                                </p:cTn>
                              </p:par>
                            </p:childTnLst>
                          </p:cTn>
                        </p:par>
                        <p:par>
                          <p:cTn id="21" fill="hold">
                            <p:stCondLst>
                              <p:cond delay="2000"/>
                            </p:stCondLst>
                            <p:childTnLst>
                              <p:par>
                                <p:cTn id="22" presetID="6" presetClass="entr" presetSubtype="32" fill="hold" grpId="0" nodeType="after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circle(out)">
                                      <p:cBhvr>
                                        <p:cTn id="24" dur="1000"/>
                                        <p:tgtEl>
                                          <p:spTgt spid="85"/>
                                        </p:tgtEl>
                                      </p:cBhvr>
                                    </p:animEffect>
                                  </p:childTnLst>
                                </p:cTn>
                              </p:par>
                            </p:childTnLst>
                          </p:cTn>
                        </p:par>
                        <p:par>
                          <p:cTn id="25" fill="hold">
                            <p:stCondLst>
                              <p:cond delay="3000"/>
                            </p:stCondLst>
                            <p:childTnLst>
                              <p:par>
                                <p:cTn id="26" presetID="6" presetClass="entr" presetSubtype="32"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circle(out)">
                                      <p:cBhvr>
                                        <p:cTn id="28" dur="10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par>
                                <p:cTn id="34" presetID="22" presetClass="entr" presetSubtype="4" fill="hold" nodeType="withEffect">
                                  <p:stCondLst>
                                    <p:cond delay="250"/>
                                  </p:stCondLst>
                                  <p:childTnLst>
                                    <p:set>
                                      <p:cBhvr>
                                        <p:cTn id="35" dur="1" fill="hold">
                                          <p:stCondLst>
                                            <p:cond delay="0"/>
                                          </p:stCondLst>
                                        </p:cTn>
                                        <p:tgtEl>
                                          <p:spTgt spid="54"/>
                                        </p:tgtEl>
                                        <p:attrNameLst>
                                          <p:attrName>style.visibility</p:attrName>
                                        </p:attrNameLst>
                                      </p:cBhvr>
                                      <p:to>
                                        <p:strVal val="visible"/>
                                      </p:to>
                                    </p:set>
                                    <p:animEffect transition="in" filter="wipe(down)">
                                      <p:cBhvr>
                                        <p:cTn id="36" dur="500"/>
                                        <p:tgtEl>
                                          <p:spTgt spid="54"/>
                                        </p:tgtEl>
                                      </p:cBhvr>
                                    </p:animEffect>
                                  </p:childTnLst>
                                </p:cTn>
                              </p:par>
                              <p:par>
                                <p:cTn id="37" presetID="22" presetClass="entr" presetSubtype="4" fill="hold" nodeType="withEffect">
                                  <p:stCondLst>
                                    <p:cond delay="50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par>
                                <p:cTn id="40" presetID="22" presetClass="entr" presetSubtype="4" fill="hold" nodeType="withEffect">
                                  <p:stCondLst>
                                    <p:cond delay="75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par>
                          <p:cTn id="43" fill="hold">
                            <p:stCondLst>
                              <p:cond delay="1250"/>
                            </p:stCondLst>
                            <p:childTnLst>
                              <p:par>
                                <p:cTn id="44" presetID="14" presetClass="entr" presetSubtype="10" fill="hold" nodeType="afterEffect">
                                  <p:stCondLst>
                                    <p:cond delay="0"/>
                                  </p:stCondLst>
                                  <p:childTnLst>
                                    <p:set>
                                      <p:cBhvr>
                                        <p:cTn id="45" dur="1" fill="hold">
                                          <p:stCondLst>
                                            <p:cond delay="0"/>
                                          </p:stCondLst>
                                        </p:cTn>
                                        <p:tgtEl>
                                          <p:spTgt spid="1086"/>
                                        </p:tgtEl>
                                        <p:attrNameLst>
                                          <p:attrName>style.visibility</p:attrName>
                                        </p:attrNameLst>
                                      </p:cBhvr>
                                      <p:to>
                                        <p:strVal val="visible"/>
                                      </p:to>
                                    </p:set>
                                    <p:animEffect transition="in" filter="randombar(horizontal)">
                                      <p:cBhvr>
                                        <p:cTn id="46" dur="500"/>
                                        <p:tgtEl>
                                          <p:spTgt spid="1086"/>
                                        </p:tgtEl>
                                      </p:cBhvr>
                                    </p:animEffect>
                                  </p:childTnLst>
                                </p:cTn>
                              </p:par>
                              <p:par>
                                <p:cTn id="47" presetID="14" presetClass="entr" presetSubtype="10" fill="hold" nodeType="with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randombar(horizontal)">
                                      <p:cBhvr>
                                        <p:cTn id="49" dur="500"/>
                                        <p:tgtEl>
                                          <p:spTgt spid="1034"/>
                                        </p:tgtEl>
                                      </p:cBhvr>
                                    </p:animEffect>
                                  </p:childTnLst>
                                </p:cTn>
                              </p:par>
                              <p:par>
                                <p:cTn id="50" presetID="14" presetClass="entr" presetSubtype="10" fill="hold" nodeType="withEffect">
                                  <p:stCondLst>
                                    <p:cond delay="250"/>
                                  </p:stCondLst>
                                  <p:childTnLst>
                                    <p:set>
                                      <p:cBhvr>
                                        <p:cTn id="51" dur="1" fill="hold">
                                          <p:stCondLst>
                                            <p:cond delay="0"/>
                                          </p:stCondLst>
                                        </p:cTn>
                                        <p:tgtEl>
                                          <p:spTgt spid="1028"/>
                                        </p:tgtEl>
                                        <p:attrNameLst>
                                          <p:attrName>style.visibility</p:attrName>
                                        </p:attrNameLst>
                                      </p:cBhvr>
                                      <p:to>
                                        <p:strVal val="visible"/>
                                      </p:to>
                                    </p:set>
                                    <p:animEffect transition="in" filter="randombar(horizontal)">
                                      <p:cBhvr>
                                        <p:cTn id="52" dur="500"/>
                                        <p:tgtEl>
                                          <p:spTgt spid="1028"/>
                                        </p:tgtEl>
                                      </p:cBhvr>
                                    </p:animEffect>
                                  </p:childTnLst>
                                </p:cTn>
                              </p:par>
                              <p:par>
                                <p:cTn id="53" presetID="14" presetClass="entr" presetSubtype="10" fill="hold" nodeType="withEffect">
                                  <p:stCondLst>
                                    <p:cond delay="500"/>
                                  </p:stCondLst>
                                  <p:childTnLst>
                                    <p:set>
                                      <p:cBhvr>
                                        <p:cTn id="54" dur="1" fill="hold">
                                          <p:stCondLst>
                                            <p:cond delay="0"/>
                                          </p:stCondLst>
                                        </p:cTn>
                                        <p:tgtEl>
                                          <p:spTgt spid="1026"/>
                                        </p:tgtEl>
                                        <p:attrNameLst>
                                          <p:attrName>style.visibility</p:attrName>
                                        </p:attrNameLst>
                                      </p:cBhvr>
                                      <p:to>
                                        <p:strVal val="visible"/>
                                      </p:to>
                                    </p:set>
                                    <p:animEffect transition="in" filter="randombar(horizontal)">
                                      <p:cBhvr>
                                        <p:cTn id="55" dur="500"/>
                                        <p:tgtEl>
                                          <p:spTgt spid="1026"/>
                                        </p:tgtEl>
                                      </p:cBhvr>
                                    </p:animEffect>
                                  </p:childTnLst>
                                </p:cTn>
                              </p:par>
                              <p:par>
                                <p:cTn id="56" presetID="14" presetClass="entr" presetSubtype="10" fill="hold" nodeType="withEffect">
                                  <p:stCondLst>
                                    <p:cond delay="750"/>
                                  </p:stCondLst>
                                  <p:childTnLst>
                                    <p:set>
                                      <p:cBhvr>
                                        <p:cTn id="57" dur="1" fill="hold">
                                          <p:stCondLst>
                                            <p:cond delay="0"/>
                                          </p:stCondLst>
                                        </p:cTn>
                                        <p:tgtEl>
                                          <p:spTgt spid="1030"/>
                                        </p:tgtEl>
                                        <p:attrNameLst>
                                          <p:attrName>style.visibility</p:attrName>
                                        </p:attrNameLst>
                                      </p:cBhvr>
                                      <p:to>
                                        <p:strVal val="visible"/>
                                      </p:to>
                                    </p:set>
                                    <p:animEffect transition="in" filter="randombar(horizontal)">
                                      <p:cBhvr>
                                        <p:cTn id="58" dur="500"/>
                                        <p:tgtEl>
                                          <p:spTgt spid="103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down)">
                                      <p:cBhvr>
                                        <p:cTn id="63" dur="500"/>
                                        <p:tgtEl>
                                          <p:spTgt spid="46"/>
                                        </p:tgtEl>
                                      </p:cBhvr>
                                    </p:animEffect>
                                  </p:childTnLst>
                                </p:cTn>
                              </p:par>
                              <p:par>
                                <p:cTn id="64" presetID="22" presetClass="entr" presetSubtype="4" fill="hold" nodeType="withEffect">
                                  <p:stCondLst>
                                    <p:cond delay="250"/>
                                  </p:stCondLst>
                                  <p:childTnLst>
                                    <p:set>
                                      <p:cBhvr>
                                        <p:cTn id="65" dur="1" fill="hold">
                                          <p:stCondLst>
                                            <p:cond delay="0"/>
                                          </p:stCondLst>
                                        </p:cTn>
                                        <p:tgtEl>
                                          <p:spTgt spid="48"/>
                                        </p:tgtEl>
                                        <p:attrNameLst>
                                          <p:attrName>style.visibility</p:attrName>
                                        </p:attrNameLst>
                                      </p:cBhvr>
                                      <p:to>
                                        <p:strVal val="visible"/>
                                      </p:to>
                                    </p:set>
                                    <p:animEffect transition="in" filter="wipe(down)">
                                      <p:cBhvr>
                                        <p:cTn id="66" dur="500"/>
                                        <p:tgtEl>
                                          <p:spTgt spid="48"/>
                                        </p:tgtEl>
                                      </p:cBhvr>
                                    </p:animEffect>
                                  </p:childTnLst>
                                </p:cTn>
                              </p:par>
                              <p:par>
                                <p:cTn id="67" presetID="22" presetClass="entr" presetSubtype="8" fill="hold" nodeType="withEffect">
                                  <p:stCondLst>
                                    <p:cond delay="500"/>
                                  </p:stCondLst>
                                  <p:childTnLst>
                                    <p:set>
                                      <p:cBhvr>
                                        <p:cTn id="68" dur="1" fill="hold">
                                          <p:stCondLst>
                                            <p:cond delay="0"/>
                                          </p:stCondLst>
                                        </p:cTn>
                                        <p:tgtEl>
                                          <p:spTgt spid="49"/>
                                        </p:tgtEl>
                                        <p:attrNameLst>
                                          <p:attrName>style.visibility</p:attrName>
                                        </p:attrNameLst>
                                      </p:cBhvr>
                                      <p:to>
                                        <p:strVal val="visible"/>
                                      </p:to>
                                    </p:set>
                                    <p:animEffect transition="in" filter="wipe(left)">
                                      <p:cBhvr>
                                        <p:cTn id="69" dur="500"/>
                                        <p:tgtEl>
                                          <p:spTgt spid="49"/>
                                        </p:tgtEl>
                                      </p:cBhvr>
                                    </p:animEffect>
                                  </p:childTnLst>
                                </p:cTn>
                              </p:par>
                              <p:par>
                                <p:cTn id="70" presetID="22" presetClass="entr" presetSubtype="8" fill="hold" nodeType="withEffect">
                                  <p:stCondLst>
                                    <p:cond delay="750"/>
                                  </p:stCondLst>
                                  <p:childTnLst>
                                    <p:set>
                                      <p:cBhvr>
                                        <p:cTn id="71" dur="1" fill="hold">
                                          <p:stCondLst>
                                            <p:cond delay="0"/>
                                          </p:stCondLst>
                                        </p:cTn>
                                        <p:tgtEl>
                                          <p:spTgt spid="34"/>
                                        </p:tgtEl>
                                        <p:attrNameLst>
                                          <p:attrName>style.visibility</p:attrName>
                                        </p:attrNameLst>
                                      </p:cBhvr>
                                      <p:to>
                                        <p:strVal val="visible"/>
                                      </p:to>
                                    </p:set>
                                    <p:animEffect transition="in" filter="wipe(left)">
                                      <p:cBhvr>
                                        <p:cTn id="72" dur="500"/>
                                        <p:tgtEl>
                                          <p:spTgt spid="34"/>
                                        </p:tgtEl>
                                      </p:cBhvr>
                                    </p:animEffect>
                                  </p:childTnLst>
                                </p:cTn>
                              </p:par>
                              <p:par>
                                <p:cTn id="73" presetID="22" presetClass="entr" presetSubtype="8" fill="hold" nodeType="withEffect">
                                  <p:stCondLst>
                                    <p:cond delay="1000"/>
                                  </p:stCondLst>
                                  <p:childTnLst>
                                    <p:set>
                                      <p:cBhvr>
                                        <p:cTn id="74" dur="1" fill="hold">
                                          <p:stCondLst>
                                            <p:cond delay="0"/>
                                          </p:stCondLst>
                                        </p:cTn>
                                        <p:tgtEl>
                                          <p:spTgt spid="37"/>
                                        </p:tgtEl>
                                        <p:attrNameLst>
                                          <p:attrName>style.visibility</p:attrName>
                                        </p:attrNameLst>
                                      </p:cBhvr>
                                      <p:to>
                                        <p:strVal val="visible"/>
                                      </p:to>
                                    </p:set>
                                    <p:animEffect transition="in" filter="wipe(left)">
                                      <p:cBhvr>
                                        <p:cTn id="75" dur="500"/>
                                        <p:tgtEl>
                                          <p:spTgt spid="37"/>
                                        </p:tgtEl>
                                      </p:cBhvr>
                                    </p:animEffect>
                                  </p:childTnLst>
                                </p:cTn>
                              </p:par>
                            </p:childTnLst>
                          </p:cTn>
                        </p:par>
                        <p:par>
                          <p:cTn id="76" fill="hold">
                            <p:stCondLst>
                              <p:cond delay="1500"/>
                            </p:stCondLst>
                            <p:childTnLst>
                              <p:par>
                                <p:cTn id="77" presetID="14" presetClass="entr" presetSubtype="10" fill="hold"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randombar(horizontal)">
                                      <p:cBhvr>
                                        <p:cTn id="79" dur="500"/>
                                        <p:tgtEl>
                                          <p:spTgt spid="60"/>
                                        </p:tgtEl>
                                      </p:cBhvr>
                                    </p:animEffect>
                                  </p:childTnLst>
                                </p:cTn>
                              </p:par>
                              <p:par>
                                <p:cTn id="80" presetID="14" presetClass="entr" presetSubtype="10" fill="hold" nodeType="withEffect">
                                  <p:stCondLst>
                                    <p:cond delay="250"/>
                                  </p:stCondLst>
                                  <p:childTnLst>
                                    <p:set>
                                      <p:cBhvr>
                                        <p:cTn id="81" dur="1" fill="hold">
                                          <p:stCondLst>
                                            <p:cond delay="0"/>
                                          </p:stCondLst>
                                        </p:cTn>
                                        <p:tgtEl>
                                          <p:spTgt spid="45"/>
                                        </p:tgtEl>
                                        <p:attrNameLst>
                                          <p:attrName>style.visibility</p:attrName>
                                        </p:attrNameLst>
                                      </p:cBhvr>
                                      <p:to>
                                        <p:strVal val="visible"/>
                                      </p:to>
                                    </p:set>
                                    <p:animEffect transition="in" filter="randombar(horizontal)">
                                      <p:cBhvr>
                                        <p:cTn id="82" dur="500"/>
                                        <p:tgtEl>
                                          <p:spTgt spid="45"/>
                                        </p:tgtEl>
                                      </p:cBhvr>
                                    </p:animEffect>
                                  </p:childTnLst>
                                </p:cTn>
                              </p:par>
                              <p:par>
                                <p:cTn id="83" presetID="14" presetClass="entr" presetSubtype="10" fill="hold" nodeType="withEffect">
                                  <p:stCondLst>
                                    <p:cond delay="500"/>
                                  </p:stCondLst>
                                  <p:childTnLst>
                                    <p:set>
                                      <p:cBhvr>
                                        <p:cTn id="84" dur="1" fill="hold">
                                          <p:stCondLst>
                                            <p:cond delay="0"/>
                                          </p:stCondLst>
                                        </p:cTn>
                                        <p:tgtEl>
                                          <p:spTgt spid="1042"/>
                                        </p:tgtEl>
                                        <p:attrNameLst>
                                          <p:attrName>style.visibility</p:attrName>
                                        </p:attrNameLst>
                                      </p:cBhvr>
                                      <p:to>
                                        <p:strVal val="visible"/>
                                      </p:to>
                                    </p:set>
                                    <p:animEffect transition="in" filter="randombar(horizontal)">
                                      <p:cBhvr>
                                        <p:cTn id="85" dur="500"/>
                                        <p:tgtEl>
                                          <p:spTgt spid="1042"/>
                                        </p:tgtEl>
                                      </p:cBhvr>
                                    </p:animEffect>
                                  </p:childTnLst>
                                </p:cTn>
                              </p:par>
                              <p:par>
                                <p:cTn id="86" presetID="14" presetClass="entr" presetSubtype="10" fill="hold" nodeType="withEffect">
                                  <p:stCondLst>
                                    <p:cond delay="750"/>
                                  </p:stCondLst>
                                  <p:childTnLst>
                                    <p:set>
                                      <p:cBhvr>
                                        <p:cTn id="87" dur="1" fill="hold">
                                          <p:stCondLst>
                                            <p:cond delay="0"/>
                                          </p:stCondLst>
                                        </p:cTn>
                                        <p:tgtEl>
                                          <p:spTgt spid="59"/>
                                        </p:tgtEl>
                                        <p:attrNameLst>
                                          <p:attrName>style.visibility</p:attrName>
                                        </p:attrNameLst>
                                      </p:cBhvr>
                                      <p:to>
                                        <p:strVal val="visible"/>
                                      </p:to>
                                    </p:set>
                                    <p:animEffect transition="in" filter="randombar(horizontal)">
                                      <p:cBhvr>
                                        <p:cTn id="88" dur="500"/>
                                        <p:tgtEl>
                                          <p:spTgt spid="59"/>
                                        </p:tgtEl>
                                      </p:cBhvr>
                                    </p:animEffect>
                                  </p:childTnLst>
                                </p:cTn>
                              </p:par>
                              <p:par>
                                <p:cTn id="89" presetID="14" presetClass="entr" presetSubtype="10" fill="hold" nodeType="withEffect">
                                  <p:stCondLst>
                                    <p:cond delay="1000"/>
                                  </p:stCondLst>
                                  <p:childTnLst>
                                    <p:set>
                                      <p:cBhvr>
                                        <p:cTn id="90" dur="1" fill="hold">
                                          <p:stCondLst>
                                            <p:cond delay="0"/>
                                          </p:stCondLst>
                                        </p:cTn>
                                        <p:tgtEl>
                                          <p:spTgt spid="1040"/>
                                        </p:tgtEl>
                                        <p:attrNameLst>
                                          <p:attrName>style.visibility</p:attrName>
                                        </p:attrNameLst>
                                      </p:cBhvr>
                                      <p:to>
                                        <p:strVal val="visible"/>
                                      </p:to>
                                    </p:set>
                                    <p:animEffect transition="in" filter="randombar(horizontal)">
                                      <p:cBhvr>
                                        <p:cTn id="91" dur="500"/>
                                        <p:tgtEl>
                                          <p:spTgt spid="1040"/>
                                        </p:tgtEl>
                                      </p:cBhvr>
                                    </p:animEffect>
                                  </p:childTnLst>
                                </p:cTn>
                              </p:par>
                              <p:par>
                                <p:cTn id="92" presetID="14" presetClass="entr" presetSubtype="10" fill="hold" nodeType="withEffect">
                                  <p:stCondLst>
                                    <p:cond delay="1000"/>
                                  </p:stCondLst>
                                  <p:childTnLst>
                                    <p:set>
                                      <p:cBhvr>
                                        <p:cTn id="93" dur="1" fill="hold">
                                          <p:stCondLst>
                                            <p:cond delay="0"/>
                                          </p:stCondLst>
                                        </p:cTn>
                                        <p:tgtEl>
                                          <p:spTgt spid="1084"/>
                                        </p:tgtEl>
                                        <p:attrNameLst>
                                          <p:attrName>style.visibility</p:attrName>
                                        </p:attrNameLst>
                                      </p:cBhvr>
                                      <p:to>
                                        <p:strVal val="visible"/>
                                      </p:to>
                                    </p:set>
                                    <p:animEffect transition="in" filter="randombar(horizontal)">
                                      <p:cBhvr>
                                        <p:cTn id="94" dur="500"/>
                                        <p:tgtEl>
                                          <p:spTgt spid="1084"/>
                                        </p:tgtEl>
                                      </p:cBhvr>
                                    </p:animEffect>
                                  </p:childTnLst>
                                </p:cTn>
                              </p:par>
                              <p:par>
                                <p:cTn id="95" presetID="14" presetClass="entr" presetSubtype="10" fill="hold" nodeType="withEffect">
                                  <p:stCondLst>
                                    <p:cond delay="1250"/>
                                  </p:stCondLst>
                                  <p:childTnLst>
                                    <p:set>
                                      <p:cBhvr>
                                        <p:cTn id="96" dur="1" fill="hold">
                                          <p:stCondLst>
                                            <p:cond delay="0"/>
                                          </p:stCondLst>
                                        </p:cTn>
                                        <p:tgtEl>
                                          <p:spTgt spid="1038"/>
                                        </p:tgtEl>
                                        <p:attrNameLst>
                                          <p:attrName>style.visibility</p:attrName>
                                        </p:attrNameLst>
                                      </p:cBhvr>
                                      <p:to>
                                        <p:strVal val="visible"/>
                                      </p:to>
                                    </p:set>
                                    <p:animEffect transition="in" filter="randombar(horizontal)">
                                      <p:cBhvr>
                                        <p:cTn id="97" dur="500"/>
                                        <p:tgtEl>
                                          <p:spTgt spid="1038"/>
                                        </p:tgtEl>
                                      </p:cBhvr>
                                    </p:animEffect>
                                  </p:childTnLst>
                                </p:cTn>
                              </p:par>
                              <p:par>
                                <p:cTn id="98" presetID="14" presetClass="entr" presetSubtype="10" fill="hold" nodeType="withEffect">
                                  <p:stCondLst>
                                    <p:cond delay="1500"/>
                                  </p:stCondLst>
                                  <p:childTnLst>
                                    <p:set>
                                      <p:cBhvr>
                                        <p:cTn id="99" dur="1" fill="hold">
                                          <p:stCondLst>
                                            <p:cond delay="0"/>
                                          </p:stCondLst>
                                        </p:cTn>
                                        <p:tgtEl>
                                          <p:spTgt spid="53"/>
                                        </p:tgtEl>
                                        <p:attrNameLst>
                                          <p:attrName>style.visibility</p:attrName>
                                        </p:attrNameLst>
                                      </p:cBhvr>
                                      <p:to>
                                        <p:strVal val="visible"/>
                                      </p:to>
                                    </p:set>
                                    <p:animEffect transition="in" filter="randombar(horizontal)">
                                      <p:cBhvr>
                                        <p:cTn id="100" dur="500"/>
                                        <p:tgtEl>
                                          <p:spTgt spid="53"/>
                                        </p:tgtEl>
                                      </p:cBhvr>
                                    </p:animEffect>
                                  </p:childTnLst>
                                </p:cTn>
                              </p:par>
                              <p:par>
                                <p:cTn id="101" presetID="14" presetClass="entr" presetSubtype="10" fill="hold" nodeType="withEffect">
                                  <p:stCondLst>
                                    <p:cond delay="1750"/>
                                  </p:stCondLst>
                                  <p:childTnLst>
                                    <p:set>
                                      <p:cBhvr>
                                        <p:cTn id="102" dur="1" fill="hold">
                                          <p:stCondLst>
                                            <p:cond delay="0"/>
                                          </p:stCondLst>
                                        </p:cTn>
                                        <p:tgtEl>
                                          <p:spTgt spid="52"/>
                                        </p:tgtEl>
                                        <p:attrNameLst>
                                          <p:attrName>style.visibility</p:attrName>
                                        </p:attrNameLst>
                                      </p:cBhvr>
                                      <p:to>
                                        <p:strVal val="visible"/>
                                      </p:to>
                                    </p:set>
                                    <p:animEffect transition="in" filter="randombar(horizontal)">
                                      <p:cBhvr>
                                        <p:cTn id="103" dur="500"/>
                                        <p:tgtEl>
                                          <p:spTgt spid="52"/>
                                        </p:tgtEl>
                                      </p:cBhvr>
                                    </p:animEffect>
                                  </p:childTnLst>
                                </p:cTn>
                              </p:par>
                              <p:par>
                                <p:cTn id="104" presetID="14" presetClass="entr" presetSubtype="10" fill="hold" nodeType="withEffect">
                                  <p:stCondLst>
                                    <p:cond delay="2000"/>
                                  </p:stCondLst>
                                  <p:childTnLst>
                                    <p:set>
                                      <p:cBhvr>
                                        <p:cTn id="105" dur="1" fill="hold">
                                          <p:stCondLst>
                                            <p:cond delay="0"/>
                                          </p:stCondLst>
                                        </p:cTn>
                                        <p:tgtEl>
                                          <p:spTgt spid="1056"/>
                                        </p:tgtEl>
                                        <p:attrNameLst>
                                          <p:attrName>style.visibility</p:attrName>
                                        </p:attrNameLst>
                                      </p:cBhvr>
                                      <p:to>
                                        <p:strVal val="visible"/>
                                      </p:to>
                                    </p:set>
                                    <p:animEffect transition="in" filter="randombar(horizontal)">
                                      <p:cBhvr>
                                        <p:cTn id="106" dur="500"/>
                                        <p:tgtEl>
                                          <p:spTgt spid="1056"/>
                                        </p:tgtEl>
                                      </p:cBhvr>
                                    </p:animEffect>
                                  </p:childTnLst>
                                </p:cTn>
                              </p:par>
                              <p:par>
                                <p:cTn id="107" presetID="14" presetClass="entr" presetSubtype="10" fill="hold" nodeType="withEffect">
                                  <p:stCondLst>
                                    <p:cond delay="2250"/>
                                  </p:stCondLst>
                                  <p:childTnLst>
                                    <p:set>
                                      <p:cBhvr>
                                        <p:cTn id="108" dur="1" fill="hold">
                                          <p:stCondLst>
                                            <p:cond delay="0"/>
                                          </p:stCondLst>
                                        </p:cTn>
                                        <p:tgtEl>
                                          <p:spTgt spid="1078"/>
                                        </p:tgtEl>
                                        <p:attrNameLst>
                                          <p:attrName>style.visibility</p:attrName>
                                        </p:attrNameLst>
                                      </p:cBhvr>
                                      <p:to>
                                        <p:strVal val="visible"/>
                                      </p:to>
                                    </p:set>
                                    <p:animEffect transition="in" filter="randombar(horizontal)">
                                      <p:cBhvr>
                                        <p:cTn id="109" dur="500"/>
                                        <p:tgtEl>
                                          <p:spTgt spid="1078"/>
                                        </p:tgtEl>
                                      </p:cBhvr>
                                    </p:animEffect>
                                  </p:childTnLst>
                                </p:cTn>
                              </p:par>
                              <p:par>
                                <p:cTn id="110" presetID="14" presetClass="entr" presetSubtype="10" fill="hold" nodeType="withEffect">
                                  <p:stCondLst>
                                    <p:cond delay="2500"/>
                                  </p:stCondLst>
                                  <p:childTnLst>
                                    <p:set>
                                      <p:cBhvr>
                                        <p:cTn id="111" dur="1" fill="hold">
                                          <p:stCondLst>
                                            <p:cond delay="0"/>
                                          </p:stCondLst>
                                        </p:cTn>
                                        <p:tgtEl>
                                          <p:spTgt spid="1062"/>
                                        </p:tgtEl>
                                        <p:attrNameLst>
                                          <p:attrName>style.visibility</p:attrName>
                                        </p:attrNameLst>
                                      </p:cBhvr>
                                      <p:to>
                                        <p:strVal val="visible"/>
                                      </p:to>
                                    </p:set>
                                    <p:animEffect transition="in" filter="randombar(horizontal)">
                                      <p:cBhvr>
                                        <p:cTn id="112" dur="500"/>
                                        <p:tgtEl>
                                          <p:spTgt spid="1062"/>
                                        </p:tgtEl>
                                      </p:cBhvr>
                                    </p:animEffect>
                                  </p:childTnLst>
                                </p:cTn>
                              </p:par>
                              <p:par>
                                <p:cTn id="113" presetID="14" presetClass="entr" presetSubtype="10" fill="hold" nodeType="withEffect">
                                  <p:stCondLst>
                                    <p:cond delay="2500"/>
                                  </p:stCondLst>
                                  <p:childTnLst>
                                    <p:set>
                                      <p:cBhvr>
                                        <p:cTn id="114" dur="1" fill="hold">
                                          <p:stCondLst>
                                            <p:cond delay="0"/>
                                          </p:stCondLst>
                                        </p:cTn>
                                        <p:tgtEl>
                                          <p:spTgt spid="108"/>
                                        </p:tgtEl>
                                        <p:attrNameLst>
                                          <p:attrName>style.visibility</p:attrName>
                                        </p:attrNameLst>
                                      </p:cBhvr>
                                      <p:to>
                                        <p:strVal val="visible"/>
                                      </p:to>
                                    </p:set>
                                    <p:animEffect transition="in" filter="randombar(horizontal)">
                                      <p:cBhvr>
                                        <p:cTn id="115" dur="500"/>
                                        <p:tgtEl>
                                          <p:spTgt spid="108"/>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120"/>
                                        </p:tgtEl>
                                        <p:attrNameLst>
                                          <p:attrName>style.visibility</p:attrName>
                                        </p:attrNameLst>
                                      </p:cBhvr>
                                      <p:to>
                                        <p:strVal val="visible"/>
                                      </p:to>
                                    </p:set>
                                    <p:animEffect transition="in" filter="wipe(up)">
                                      <p:cBhvr>
                                        <p:cTn id="120" dur="500"/>
                                        <p:tgtEl>
                                          <p:spTgt spid="120"/>
                                        </p:tgtEl>
                                      </p:cBhvr>
                                    </p:animEffect>
                                  </p:childTnLst>
                                </p:cTn>
                              </p:par>
                            </p:childTnLst>
                          </p:cTn>
                        </p:par>
                        <p:par>
                          <p:cTn id="121" fill="hold">
                            <p:stCondLst>
                              <p:cond delay="500"/>
                            </p:stCondLst>
                            <p:childTnLst>
                              <p:par>
                                <p:cTn id="122" presetID="14" presetClass="entr" presetSubtype="10" fill="hold" nodeType="afterEffect">
                                  <p:stCondLst>
                                    <p:cond delay="0"/>
                                  </p:stCondLst>
                                  <p:childTnLst>
                                    <p:set>
                                      <p:cBhvr>
                                        <p:cTn id="123" dur="1" fill="hold">
                                          <p:stCondLst>
                                            <p:cond delay="0"/>
                                          </p:stCondLst>
                                        </p:cTn>
                                        <p:tgtEl>
                                          <p:spTgt spid="1066"/>
                                        </p:tgtEl>
                                        <p:attrNameLst>
                                          <p:attrName>style.visibility</p:attrName>
                                        </p:attrNameLst>
                                      </p:cBhvr>
                                      <p:to>
                                        <p:strVal val="visible"/>
                                      </p:to>
                                    </p:set>
                                    <p:animEffect transition="in" filter="randombar(horizontal)">
                                      <p:cBhvr>
                                        <p:cTn id="124" dur="500"/>
                                        <p:tgtEl>
                                          <p:spTgt spid="1066"/>
                                        </p:tgtEl>
                                      </p:cBhvr>
                                    </p:animEffect>
                                  </p:childTnLst>
                                </p:cTn>
                              </p:par>
                              <p:par>
                                <p:cTn id="125" presetID="14" presetClass="entr" presetSubtype="10" fill="hold" nodeType="withEffect">
                                  <p:stCondLst>
                                    <p:cond delay="250"/>
                                  </p:stCondLst>
                                  <p:childTnLst>
                                    <p:set>
                                      <p:cBhvr>
                                        <p:cTn id="126" dur="1" fill="hold">
                                          <p:stCondLst>
                                            <p:cond delay="0"/>
                                          </p:stCondLst>
                                        </p:cTn>
                                        <p:tgtEl>
                                          <p:spTgt spid="55"/>
                                        </p:tgtEl>
                                        <p:attrNameLst>
                                          <p:attrName>style.visibility</p:attrName>
                                        </p:attrNameLst>
                                      </p:cBhvr>
                                      <p:to>
                                        <p:strVal val="visible"/>
                                      </p:to>
                                    </p:set>
                                    <p:animEffect transition="in" filter="randombar(horizontal)">
                                      <p:cBhvr>
                                        <p:cTn id="127" dur="500"/>
                                        <p:tgtEl>
                                          <p:spTgt spid="55"/>
                                        </p:tgtEl>
                                      </p:cBhvr>
                                    </p:animEffect>
                                  </p:childTnLst>
                                </p:cTn>
                              </p:par>
                              <p:par>
                                <p:cTn id="128" presetID="14" presetClass="entr" presetSubtype="10" fill="hold" nodeType="withEffect">
                                  <p:stCondLst>
                                    <p:cond delay="500"/>
                                  </p:stCondLst>
                                  <p:childTnLst>
                                    <p:set>
                                      <p:cBhvr>
                                        <p:cTn id="129" dur="1" fill="hold">
                                          <p:stCondLst>
                                            <p:cond delay="0"/>
                                          </p:stCondLst>
                                        </p:cTn>
                                        <p:tgtEl>
                                          <p:spTgt spid="1070"/>
                                        </p:tgtEl>
                                        <p:attrNameLst>
                                          <p:attrName>style.visibility</p:attrName>
                                        </p:attrNameLst>
                                      </p:cBhvr>
                                      <p:to>
                                        <p:strVal val="visible"/>
                                      </p:to>
                                    </p:set>
                                    <p:animEffect transition="in" filter="randombar(horizontal)">
                                      <p:cBhvr>
                                        <p:cTn id="130" dur="500"/>
                                        <p:tgtEl>
                                          <p:spTgt spid="1070"/>
                                        </p:tgtEl>
                                      </p:cBhvr>
                                    </p:animEffect>
                                  </p:childTnLst>
                                </p:cTn>
                              </p:par>
                              <p:par>
                                <p:cTn id="131" presetID="14" presetClass="entr" presetSubtype="10" fill="hold" nodeType="withEffect">
                                  <p:stCondLst>
                                    <p:cond delay="750"/>
                                  </p:stCondLst>
                                  <p:childTnLst>
                                    <p:set>
                                      <p:cBhvr>
                                        <p:cTn id="132" dur="1" fill="hold">
                                          <p:stCondLst>
                                            <p:cond delay="0"/>
                                          </p:stCondLst>
                                        </p:cTn>
                                        <p:tgtEl>
                                          <p:spTgt spid="1064"/>
                                        </p:tgtEl>
                                        <p:attrNameLst>
                                          <p:attrName>style.visibility</p:attrName>
                                        </p:attrNameLst>
                                      </p:cBhvr>
                                      <p:to>
                                        <p:strVal val="visible"/>
                                      </p:to>
                                    </p:set>
                                    <p:animEffect transition="in" filter="randombar(horizontal)">
                                      <p:cBhvr>
                                        <p:cTn id="133" dur="500"/>
                                        <p:tgtEl>
                                          <p:spTgt spid="1064"/>
                                        </p:tgtEl>
                                      </p:cBhvr>
                                    </p:animEffect>
                                  </p:childTnLst>
                                </p:cTn>
                              </p:par>
                            </p:childTnLst>
                          </p:cTn>
                        </p:par>
                      </p:childTnLst>
                    </p:cTn>
                  </p:par>
                  <p:par>
                    <p:cTn id="134" fill="hold">
                      <p:stCondLst>
                        <p:cond delay="indefinite"/>
                      </p:stCondLst>
                      <p:childTnLst>
                        <p:par>
                          <p:cTn id="135" fill="hold">
                            <p:stCondLst>
                              <p:cond delay="0"/>
                            </p:stCondLst>
                            <p:childTnLst>
                              <p:par>
                                <p:cTn id="136" presetID="14" presetClass="entr" presetSubtype="10" fill="hold" nodeType="clickEffect">
                                  <p:stCondLst>
                                    <p:cond delay="0"/>
                                  </p:stCondLst>
                                  <p:childTnLst>
                                    <p:set>
                                      <p:cBhvr>
                                        <p:cTn id="137" dur="1" fill="hold">
                                          <p:stCondLst>
                                            <p:cond delay="0"/>
                                          </p:stCondLst>
                                        </p:cTn>
                                        <p:tgtEl>
                                          <p:spTgt spid="1054"/>
                                        </p:tgtEl>
                                        <p:attrNameLst>
                                          <p:attrName>style.visibility</p:attrName>
                                        </p:attrNameLst>
                                      </p:cBhvr>
                                      <p:to>
                                        <p:strVal val="visible"/>
                                      </p:to>
                                    </p:set>
                                    <p:animEffect transition="in" filter="randombar(horizontal)">
                                      <p:cBhvr>
                                        <p:cTn id="138" dur="500"/>
                                        <p:tgtEl>
                                          <p:spTgt spid="1054"/>
                                        </p:tgtEl>
                                      </p:cBhvr>
                                    </p:animEffect>
                                  </p:childTnLst>
                                </p:cTn>
                              </p:par>
                              <p:par>
                                <p:cTn id="139" presetID="14" presetClass="entr" presetSubtype="10" fill="hold" nodeType="withEffect">
                                  <p:stCondLst>
                                    <p:cond delay="250"/>
                                  </p:stCondLst>
                                  <p:childTnLst>
                                    <p:set>
                                      <p:cBhvr>
                                        <p:cTn id="140" dur="1" fill="hold">
                                          <p:stCondLst>
                                            <p:cond delay="0"/>
                                          </p:stCondLst>
                                        </p:cTn>
                                        <p:tgtEl>
                                          <p:spTgt spid="1044"/>
                                        </p:tgtEl>
                                        <p:attrNameLst>
                                          <p:attrName>style.visibility</p:attrName>
                                        </p:attrNameLst>
                                      </p:cBhvr>
                                      <p:to>
                                        <p:strVal val="visible"/>
                                      </p:to>
                                    </p:set>
                                    <p:animEffect transition="in" filter="randombar(horizontal)">
                                      <p:cBhvr>
                                        <p:cTn id="141" dur="500"/>
                                        <p:tgtEl>
                                          <p:spTgt spid="1044"/>
                                        </p:tgtEl>
                                      </p:cBhvr>
                                    </p:animEffect>
                                  </p:childTnLst>
                                </p:cTn>
                              </p:par>
                              <p:par>
                                <p:cTn id="142" presetID="14" presetClass="entr" presetSubtype="10" fill="hold" nodeType="withEffect">
                                  <p:stCondLst>
                                    <p:cond delay="500"/>
                                  </p:stCondLst>
                                  <p:childTnLst>
                                    <p:set>
                                      <p:cBhvr>
                                        <p:cTn id="143" dur="1" fill="hold">
                                          <p:stCondLst>
                                            <p:cond delay="0"/>
                                          </p:stCondLst>
                                        </p:cTn>
                                        <p:tgtEl>
                                          <p:spTgt spid="1052"/>
                                        </p:tgtEl>
                                        <p:attrNameLst>
                                          <p:attrName>style.visibility</p:attrName>
                                        </p:attrNameLst>
                                      </p:cBhvr>
                                      <p:to>
                                        <p:strVal val="visible"/>
                                      </p:to>
                                    </p:set>
                                    <p:animEffect transition="in" filter="randombar(horizontal)">
                                      <p:cBhvr>
                                        <p:cTn id="144" dur="500"/>
                                        <p:tgtEl>
                                          <p:spTgt spid="1052"/>
                                        </p:tgtEl>
                                      </p:cBhvr>
                                    </p:animEffect>
                                  </p:childTnLst>
                                </p:cTn>
                              </p:par>
                              <p:par>
                                <p:cTn id="145" presetID="14" presetClass="entr" presetSubtype="10" fill="hold" nodeType="withEffect">
                                  <p:stCondLst>
                                    <p:cond delay="750"/>
                                  </p:stCondLst>
                                  <p:childTnLst>
                                    <p:set>
                                      <p:cBhvr>
                                        <p:cTn id="146" dur="1" fill="hold">
                                          <p:stCondLst>
                                            <p:cond delay="0"/>
                                          </p:stCondLst>
                                        </p:cTn>
                                        <p:tgtEl>
                                          <p:spTgt spid="1076"/>
                                        </p:tgtEl>
                                        <p:attrNameLst>
                                          <p:attrName>style.visibility</p:attrName>
                                        </p:attrNameLst>
                                      </p:cBhvr>
                                      <p:to>
                                        <p:strVal val="visible"/>
                                      </p:to>
                                    </p:set>
                                    <p:animEffect transition="in" filter="randombar(horizontal)">
                                      <p:cBhvr>
                                        <p:cTn id="147" dur="500"/>
                                        <p:tgtEl>
                                          <p:spTgt spid="1076"/>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2" fill="hold" nodeType="clickEffect">
                                  <p:stCondLst>
                                    <p:cond delay="0"/>
                                  </p:stCondLst>
                                  <p:childTnLst>
                                    <p:set>
                                      <p:cBhvr>
                                        <p:cTn id="151" dur="1" fill="hold">
                                          <p:stCondLst>
                                            <p:cond delay="0"/>
                                          </p:stCondLst>
                                        </p:cTn>
                                        <p:tgtEl>
                                          <p:spTgt spid="95"/>
                                        </p:tgtEl>
                                        <p:attrNameLst>
                                          <p:attrName>style.visibility</p:attrName>
                                        </p:attrNameLst>
                                      </p:cBhvr>
                                      <p:to>
                                        <p:strVal val="visible"/>
                                      </p:to>
                                    </p:set>
                                    <p:animEffect transition="in" filter="wipe(right)">
                                      <p:cBhvr>
                                        <p:cTn id="152" dur="500"/>
                                        <p:tgtEl>
                                          <p:spTgt spid="95"/>
                                        </p:tgtEl>
                                      </p:cBhvr>
                                    </p:animEffect>
                                  </p:childTnLst>
                                </p:cTn>
                              </p:par>
                              <p:par>
                                <p:cTn id="153" presetID="22" presetClass="entr" presetSubtype="2" fill="hold" nodeType="withEffect">
                                  <p:stCondLst>
                                    <p:cond delay="250"/>
                                  </p:stCondLst>
                                  <p:childTnLst>
                                    <p:set>
                                      <p:cBhvr>
                                        <p:cTn id="154" dur="1" fill="hold">
                                          <p:stCondLst>
                                            <p:cond delay="0"/>
                                          </p:stCondLst>
                                        </p:cTn>
                                        <p:tgtEl>
                                          <p:spTgt spid="35"/>
                                        </p:tgtEl>
                                        <p:attrNameLst>
                                          <p:attrName>style.visibility</p:attrName>
                                        </p:attrNameLst>
                                      </p:cBhvr>
                                      <p:to>
                                        <p:strVal val="visible"/>
                                      </p:to>
                                    </p:set>
                                    <p:animEffect transition="in" filter="wipe(right)">
                                      <p:cBhvr>
                                        <p:cTn id="155" dur="500"/>
                                        <p:tgtEl>
                                          <p:spTgt spid="35"/>
                                        </p:tgtEl>
                                      </p:cBhvr>
                                    </p:animEffect>
                                  </p:childTnLst>
                                </p:cTn>
                              </p:par>
                            </p:childTnLst>
                          </p:cTn>
                        </p:par>
                        <p:par>
                          <p:cTn id="156" fill="hold">
                            <p:stCondLst>
                              <p:cond delay="750"/>
                            </p:stCondLst>
                            <p:childTnLst>
                              <p:par>
                                <p:cTn id="157" presetID="14" presetClass="entr" presetSubtype="10" fill="hold" nodeType="afterEffect">
                                  <p:stCondLst>
                                    <p:cond delay="0"/>
                                  </p:stCondLst>
                                  <p:childTnLst>
                                    <p:set>
                                      <p:cBhvr>
                                        <p:cTn id="158" dur="1" fill="hold">
                                          <p:stCondLst>
                                            <p:cond delay="0"/>
                                          </p:stCondLst>
                                        </p:cTn>
                                        <p:tgtEl>
                                          <p:spTgt spid="1058"/>
                                        </p:tgtEl>
                                        <p:attrNameLst>
                                          <p:attrName>style.visibility</p:attrName>
                                        </p:attrNameLst>
                                      </p:cBhvr>
                                      <p:to>
                                        <p:strVal val="visible"/>
                                      </p:to>
                                    </p:set>
                                    <p:animEffect transition="in" filter="randombar(horizontal)">
                                      <p:cBhvr>
                                        <p:cTn id="159" dur="500"/>
                                        <p:tgtEl>
                                          <p:spTgt spid="1058"/>
                                        </p:tgtEl>
                                      </p:cBhvr>
                                    </p:animEffect>
                                  </p:childTnLst>
                                </p:cTn>
                              </p:par>
                              <p:par>
                                <p:cTn id="160" presetID="14" presetClass="entr" presetSubtype="10" fill="hold" nodeType="withEffect">
                                  <p:stCondLst>
                                    <p:cond delay="250"/>
                                  </p:stCondLst>
                                  <p:childTnLst>
                                    <p:set>
                                      <p:cBhvr>
                                        <p:cTn id="161" dur="1" fill="hold">
                                          <p:stCondLst>
                                            <p:cond delay="0"/>
                                          </p:stCondLst>
                                        </p:cTn>
                                        <p:tgtEl>
                                          <p:spTgt spid="1050"/>
                                        </p:tgtEl>
                                        <p:attrNameLst>
                                          <p:attrName>style.visibility</p:attrName>
                                        </p:attrNameLst>
                                      </p:cBhvr>
                                      <p:to>
                                        <p:strVal val="visible"/>
                                      </p:to>
                                    </p:set>
                                    <p:animEffect transition="in" filter="randombar(horizontal)">
                                      <p:cBhvr>
                                        <p:cTn id="162" dur="500"/>
                                        <p:tgtEl>
                                          <p:spTgt spid="1050"/>
                                        </p:tgtEl>
                                      </p:cBhvr>
                                    </p:animEffect>
                                  </p:childTnLst>
                                </p:cTn>
                              </p:par>
                              <p:par>
                                <p:cTn id="163" presetID="14" presetClass="entr" presetSubtype="10" fill="hold" nodeType="withEffect">
                                  <p:stCondLst>
                                    <p:cond delay="500"/>
                                  </p:stCondLst>
                                  <p:childTnLst>
                                    <p:set>
                                      <p:cBhvr>
                                        <p:cTn id="164" dur="1" fill="hold">
                                          <p:stCondLst>
                                            <p:cond delay="0"/>
                                          </p:stCondLst>
                                        </p:cTn>
                                        <p:tgtEl>
                                          <p:spTgt spid="50"/>
                                        </p:tgtEl>
                                        <p:attrNameLst>
                                          <p:attrName>style.visibility</p:attrName>
                                        </p:attrNameLst>
                                      </p:cBhvr>
                                      <p:to>
                                        <p:strVal val="visible"/>
                                      </p:to>
                                    </p:set>
                                    <p:animEffect transition="in" filter="randombar(horizontal)">
                                      <p:cBhvr>
                                        <p:cTn id="165" dur="500"/>
                                        <p:tgtEl>
                                          <p:spTgt spid="50"/>
                                        </p:tgtEl>
                                      </p:cBhvr>
                                    </p:animEffect>
                                  </p:childTnLst>
                                </p:cTn>
                              </p:par>
                              <p:par>
                                <p:cTn id="166" presetID="14" presetClass="entr" presetSubtype="10" fill="hold" nodeType="withEffect">
                                  <p:stCondLst>
                                    <p:cond delay="750"/>
                                  </p:stCondLst>
                                  <p:childTnLst>
                                    <p:set>
                                      <p:cBhvr>
                                        <p:cTn id="167" dur="1" fill="hold">
                                          <p:stCondLst>
                                            <p:cond delay="0"/>
                                          </p:stCondLst>
                                        </p:cTn>
                                        <p:tgtEl>
                                          <p:spTgt spid="1072"/>
                                        </p:tgtEl>
                                        <p:attrNameLst>
                                          <p:attrName>style.visibility</p:attrName>
                                        </p:attrNameLst>
                                      </p:cBhvr>
                                      <p:to>
                                        <p:strVal val="visible"/>
                                      </p:to>
                                    </p:set>
                                    <p:animEffect transition="in" filter="randombar(horizontal)">
                                      <p:cBhvr>
                                        <p:cTn id="168" dur="500"/>
                                        <p:tgtEl>
                                          <p:spTgt spid="1072"/>
                                        </p:tgtEl>
                                      </p:cBhvr>
                                    </p:animEffect>
                                  </p:childTnLst>
                                </p:cTn>
                              </p:par>
                              <p:par>
                                <p:cTn id="169" presetID="14" presetClass="entr" presetSubtype="10" fill="hold" nodeType="withEffect">
                                  <p:stCondLst>
                                    <p:cond delay="1000"/>
                                  </p:stCondLst>
                                  <p:childTnLst>
                                    <p:set>
                                      <p:cBhvr>
                                        <p:cTn id="170" dur="1" fill="hold">
                                          <p:stCondLst>
                                            <p:cond delay="0"/>
                                          </p:stCondLst>
                                        </p:cTn>
                                        <p:tgtEl>
                                          <p:spTgt spid="58"/>
                                        </p:tgtEl>
                                        <p:attrNameLst>
                                          <p:attrName>style.visibility</p:attrName>
                                        </p:attrNameLst>
                                      </p:cBhvr>
                                      <p:to>
                                        <p:strVal val="visible"/>
                                      </p:to>
                                    </p:set>
                                    <p:animEffect transition="in" filter="randombar(horizontal)">
                                      <p:cBhvr>
                                        <p:cTn id="17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304798" y="1061426"/>
            <a:ext cx="3077031" cy="5230192"/>
            <a:chOff x="304798" y="1061426"/>
            <a:chExt cx="3077031" cy="5230192"/>
          </a:xfrm>
        </p:grpSpPr>
        <p:graphicFrame>
          <p:nvGraphicFramePr>
            <p:cNvPr id="23" name="Diagram 22"/>
            <p:cNvGraphicFramePr/>
            <p:nvPr>
              <p:extLst>
                <p:ext uri="{D42A27DB-BD31-4B8C-83A1-F6EECF244321}">
                  <p14:modId xmlns:p14="http://schemas.microsoft.com/office/powerpoint/2010/main" val="894079895"/>
                </p:ext>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grpSp>
      <p:pic>
        <p:nvPicPr>
          <p:cNvPr id="19" name="Picture 6" descr="Engineering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
        <p:nvSpPr>
          <p:cNvPr id="30" name="Rectangle 29"/>
          <p:cNvSpPr/>
          <p:nvPr/>
        </p:nvSpPr>
        <p:spPr>
          <a:xfrm>
            <a:off x="761825" y="5792863"/>
            <a:ext cx="3077031" cy="563231"/>
          </a:xfrm>
          <a:prstGeom prst="rect">
            <a:avLst/>
          </a:prstGeom>
        </p:spPr>
        <p:txBody>
          <a:bodyPr wrap="square">
            <a:spAutoFit/>
          </a:bodyPr>
          <a:lstStyle/>
          <a:p>
            <a:pPr algn="ctr">
              <a:lnSpc>
                <a:spcPct val="85000"/>
              </a:lnSpc>
            </a:pPr>
            <a:r>
              <a:rPr lang="en-US" sz="3600" b="1" kern="0" spc="30" dirty="0">
                <a:solidFill>
                  <a:schemeClr val="bg2">
                    <a:lumMod val="90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recap</a:t>
            </a:r>
            <a:endParaRPr lang="hu-HU" sz="2400" kern="0" spc="30" dirty="0">
              <a:solidFill>
                <a:schemeClr val="bg2">
                  <a:lumMod val="90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33" name="Circular Arrow 32"/>
          <p:cNvSpPr/>
          <p:nvPr/>
        </p:nvSpPr>
        <p:spPr>
          <a:xfrm rot="10800000">
            <a:off x="658438" y="5751872"/>
            <a:ext cx="727909" cy="728020"/>
          </a:xfrm>
          <a:prstGeom prst="circularArrow">
            <a:avLst>
              <a:gd name="adj1" fmla="val 13486"/>
              <a:gd name="adj2" fmla="val 1687755"/>
              <a:gd name="adj3" fmla="val 5762008"/>
              <a:gd name="adj4" fmla="val 10800000"/>
              <a:gd name="adj5" fmla="val 13335"/>
            </a:avLst>
          </a:prstGeom>
          <a:solidFill>
            <a:schemeClr val="bg2">
              <a:lumMod val="9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44" name="Picture 43"/>
          <p:cNvPicPr>
            <a:picLocks noChangeAspect="1"/>
          </p:cNvPicPr>
          <p:nvPr/>
        </p:nvPicPr>
        <p:blipFill rotWithShape="1">
          <a:blip r:embed="rId11"/>
          <a:srcRect t="14120"/>
          <a:stretch/>
        </p:blipFill>
        <p:spPr>
          <a:xfrm>
            <a:off x="4447377" y="4283218"/>
            <a:ext cx="1542344" cy="1576726"/>
          </a:xfrm>
          <a:prstGeom prst="rect">
            <a:avLst/>
          </a:prstGeom>
          <a:ln>
            <a:noFill/>
          </a:ln>
          <a:effectLst/>
        </p:spPr>
      </p:pic>
      <p:pic>
        <p:nvPicPr>
          <p:cNvPr id="26" name="Picture 2" descr="WMO-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68774" y="283234"/>
            <a:ext cx="889770" cy="9757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United Nations Framework Convention on Climate Change http://unfccc ..."/>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66418" y="451790"/>
            <a:ext cx="900221" cy="9002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Intergovernmental Panel on Climate Chan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8136" y="1352011"/>
            <a:ext cx="1153522" cy="87257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Not enough greenhouse effect: The planet Mars has a very thin atmosphere, nearly all carbon dioxide.   Because of the low atmospheric pressure, and with little to no methane or water vapor to reinforce the weak greenhouse effect, Mars has a largely frozen surface that shows no evidence of life."/>
          <p:cNvPicPr>
            <a:picLocks noChangeAspect="1" noChangeArrowheads="1"/>
          </p:cNvPicPr>
          <p:nvPr/>
        </p:nvPicPr>
        <p:blipFill>
          <a:blip r:embed="rId15">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585805" y="170707"/>
            <a:ext cx="1937876" cy="19378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Too much greenhouse effect: The atmosphere of Venus, like Mars, is nearly all carbon dioxide.  But Venus has about 300 times as much carbon dioxide in its atmosphere as Earth and Mars do, producing a runaway greenhouse effect and a surface temperature hot enough to melt lead."/>
          <p:cNvPicPr>
            <a:picLocks noChangeAspect="1" noChangeArrowheads="1"/>
          </p:cNvPicPr>
          <p:nvPr/>
        </p:nvPicPr>
        <p:blipFill>
          <a:blip r:embed="rId16">
            <a:clrChange>
              <a:clrFrom>
                <a:srgbClr val="020100"/>
              </a:clrFrom>
              <a:clrTo>
                <a:srgbClr val="020100">
                  <a:alpha val="0"/>
                </a:srgbClr>
              </a:clrTo>
            </a:clrChange>
            <a:extLst>
              <a:ext uri="{28A0092B-C50C-407E-A947-70E740481C1C}">
                <a14:useLocalDpi xmlns:a14="http://schemas.microsoft.com/office/drawing/2010/main" val="0"/>
              </a:ext>
            </a:extLst>
          </a:blip>
          <a:srcRect/>
          <a:stretch>
            <a:fillRect/>
          </a:stretch>
        </p:blipFill>
        <p:spPr bwMode="auto">
          <a:xfrm>
            <a:off x="5379698" y="1439353"/>
            <a:ext cx="1373881" cy="13738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4.bp.blogspot.com/-_LuZ1NCas60/UbcV50AZX5I/AAAAAAAAJGo/ZgLnqtu3vQ0/s1600/GreenHouse+Sankey.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3845" y="366406"/>
            <a:ext cx="3193720" cy="1742653"/>
          </a:xfrm>
          <a:prstGeom prst="roundRect">
            <a:avLst>
              <a:gd name="adj" fmla="val 2887"/>
            </a:avLst>
          </a:prstGeom>
          <a:solidFill>
            <a:srgbClr val="FFFFFF">
              <a:shade val="85000"/>
            </a:srgbClr>
          </a:solidFill>
          <a:ln>
            <a:noFill/>
          </a:ln>
          <a:effectLst/>
          <a:extLst/>
        </p:spPr>
      </p:pic>
      <p:pic>
        <p:nvPicPr>
          <p:cNvPr id="34" name="Picture 33"/>
          <p:cNvPicPr>
            <a:picLocks noChangeAspect="1"/>
          </p:cNvPicPr>
          <p:nvPr/>
        </p:nvPicPr>
        <p:blipFill>
          <a:blip r:embed="rId18">
            <a:clrChange>
              <a:clrFrom>
                <a:srgbClr val="000000"/>
              </a:clrFrom>
              <a:clrTo>
                <a:srgbClr val="000000">
                  <a:alpha val="0"/>
                </a:srgbClr>
              </a:clrTo>
            </a:clrChange>
          </a:blip>
          <a:stretch>
            <a:fillRect/>
          </a:stretch>
        </p:blipFill>
        <p:spPr>
          <a:xfrm>
            <a:off x="8382462" y="2260655"/>
            <a:ext cx="3506784" cy="1646545"/>
          </a:xfrm>
          <a:prstGeom prst="rect">
            <a:avLst/>
          </a:prstGeom>
        </p:spPr>
      </p:pic>
      <p:pic>
        <p:nvPicPr>
          <p:cNvPr id="35" name="Picture 12" descr="http://www.voicesofgrandpa.com/wp-content/uploads/2010/07/Two-Horses-Asses-300x229.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07976" y="2293802"/>
            <a:ext cx="2049838" cy="15647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rotWithShape="1">
          <a:blip r:embed="rId20">
            <a:clrChange>
              <a:clrFrom>
                <a:srgbClr val="000000"/>
              </a:clrFrom>
              <a:clrTo>
                <a:srgbClr val="000000">
                  <a:alpha val="0"/>
                </a:srgbClr>
              </a:clrTo>
            </a:clrChange>
          </a:blip>
          <a:srcRect r="5828"/>
          <a:stretch/>
        </p:blipFill>
        <p:spPr>
          <a:xfrm>
            <a:off x="3838856" y="2343985"/>
            <a:ext cx="2337068" cy="1767316"/>
          </a:xfrm>
          <a:prstGeom prst="rect">
            <a:avLst/>
          </a:prstGeom>
        </p:spPr>
      </p:pic>
      <p:pic>
        <p:nvPicPr>
          <p:cNvPr id="37" name="Picture 36"/>
          <p:cNvPicPr>
            <a:picLocks noChangeAspect="1"/>
          </p:cNvPicPr>
          <p:nvPr/>
        </p:nvPicPr>
        <p:blipFill rotWithShape="1">
          <a:blip r:embed="rId21">
            <a:clrChange>
              <a:clrFrom>
                <a:srgbClr val="0F0F0F"/>
              </a:clrFrom>
              <a:clrTo>
                <a:srgbClr val="0F0F0F">
                  <a:alpha val="0"/>
                </a:srgbClr>
              </a:clrTo>
            </a:clrChange>
          </a:blip>
          <a:srcRect l="15034" t="21130"/>
          <a:stretch/>
        </p:blipFill>
        <p:spPr>
          <a:xfrm>
            <a:off x="9260324" y="4111301"/>
            <a:ext cx="2670572" cy="1717782"/>
          </a:xfrm>
          <a:prstGeom prst="rect">
            <a:avLst/>
          </a:prstGeom>
        </p:spPr>
      </p:pic>
      <p:pic>
        <p:nvPicPr>
          <p:cNvPr id="38" name="Picture 37"/>
          <p:cNvPicPr>
            <a:picLocks noChangeAspect="1"/>
          </p:cNvPicPr>
          <p:nvPr/>
        </p:nvPicPr>
        <p:blipFill rotWithShape="1">
          <a:blip r:embed="rId22">
            <a:clrChange>
              <a:clrFrom>
                <a:srgbClr val="E5E5E5"/>
              </a:clrFrom>
              <a:clrTo>
                <a:srgbClr val="E5E5E5">
                  <a:alpha val="0"/>
                </a:srgbClr>
              </a:clrTo>
            </a:clrChange>
            <a:extLst>
              <a:ext uri="{BEBA8EAE-BF5A-486C-A8C5-ECC9F3942E4B}">
                <a14:imgProps xmlns:a14="http://schemas.microsoft.com/office/drawing/2010/main">
                  <a14:imgLayer r:embed="rId23">
                    <a14:imgEffect>
                      <a14:saturation sat="200000"/>
                    </a14:imgEffect>
                  </a14:imgLayer>
                </a14:imgProps>
              </a:ext>
            </a:extLst>
          </a:blip>
          <a:srcRect b="1367"/>
          <a:stretch/>
        </p:blipFill>
        <p:spPr>
          <a:xfrm>
            <a:off x="6460067" y="4058796"/>
            <a:ext cx="2086799" cy="1676224"/>
          </a:xfrm>
          <a:prstGeom prst="rect">
            <a:avLst/>
          </a:prstGeom>
          <a:ln>
            <a:noFill/>
          </a:ln>
          <a:effectLst>
            <a:reflection blurRad="6350" stA="52000" endA="300" endPos="15000" dir="5400000" sy="-100000" algn="bl" rotWithShape="0"/>
          </a:effectLst>
        </p:spPr>
      </p:pic>
      <p:grpSp>
        <p:nvGrpSpPr>
          <p:cNvPr id="41" name="Group 40"/>
          <p:cNvGrpSpPr/>
          <p:nvPr/>
        </p:nvGrpSpPr>
        <p:grpSpPr>
          <a:xfrm>
            <a:off x="8097927" y="3390392"/>
            <a:ext cx="1542969" cy="1619535"/>
            <a:chOff x="5871108" y="560884"/>
            <a:chExt cx="5001727" cy="4819058"/>
          </a:xfrm>
        </p:grpSpPr>
        <p:sp>
          <p:nvSpPr>
            <p:cNvPr id="42" name="Oval 41"/>
            <p:cNvSpPr/>
            <p:nvPr/>
          </p:nvSpPr>
          <p:spPr>
            <a:xfrm>
              <a:off x="6637238" y="1540061"/>
              <a:ext cx="3431468" cy="353357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C:\Users\csala\AppData\Local\Microsoft\Windows\INetCache\Content.Word\Untitled3.png"/>
            <p:cNvPicPr/>
            <p:nvPr/>
          </p:nvPicPr>
          <p:blipFill rotWithShape="1">
            <a:blip r:embed="rId24">
              <a:extLst>
                <a:ext uri="{28A0092B-C50C-407E-A947-70E740481C1C}">
                  <a14:useLocalDpi xmlns:a14="http://schemas.microsoft.com/office/drawing/2010/main" val="0"/>
                </a:ext>
              </a:extLst>
            </a:blip>
            <a:srcRect l="-1" t="1" r="-1021" b="-5006"/>
            <a:stretch/>
          </p:blipFill>
          <p:spPr bwMode="auto">
            <a:xfrm>
              <a:off x="5871108" y="560884"/>
              <a:ext cx="5001727" cy="4819058"/>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0052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75E-6 -1.11111E-6 L -1.875E-6 -0.11458 " pathEditMode="relative" rAng="0" ptsTypes="AA">
                                      <p:cBhvr>
                                        <p:cTn id="6" dur="2000" fill="hold"/>
                                        <p:tgtEl>
                                          <p:spTgt spid="2"/>
                                        </p:tgtEl>
                                        <p:attrNameLst>
                                          <p:attrName>ppt_x</p:attrName>
                                          <p:attrName>ppt_y</p:attrName>
                                        </p:attrNameLst>
                                      </p:cBhvr>
                                      <p:rCtr x="0" y="-5741"/>
                                    </p:animMotion>
                                  </p:childTnLst>
                                </p:cTn>
                              </p:par>
                            </p:childTnLst>
                          </p:cTn>
                        </p:par>
                        <p:par>
                          <p:cTn id="7" fill="hold">
                            <p:stCondLst>
                              <p:cond delay="2000"/>
                            </p:stCondLst>
                            <p:childTnLst>
                              <p:par>
                                <p:cTn id="8" presetID="21" presetClass="entr" presetSubtype="8"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heel(8)">
                                      <p:cBhvr>
                                        <p:cTn id="10" dur="1000"/>
                                        <p:tgtEl>
                                          <p:spTgt spid="33"/>
                                        </p:tgtEl>
                                      </p:cBhvr>
                                    </p:animEffect>
                                  </p:childTnLst>
                                </p:cTn>
                              </p:par>
                            </p:childTnLst>
                          </p:cTn>
                        </p:par>
                        <p:par>
                          <p:cTn id="11" fill="hold">
                            <p:stCondLst>
                              <p:cond delay="3000"/>
                            </p:stCondLst>
                            <p:childTnLst>
                              <p:par>
                                <p:cTn id="12" presetID="53" presetClass="entr" presetSubtype="16"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32"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circle(out)">
                                      <p:cBhvr>
                                        <p:cTn id="21" dur="2000"/>
                                        <p:tgtEl>
                                          <p:spTgt spid="26"/>
                                        </p:tgtEl>
                                      </p:cBhvr>
                                    </p:animEffect>
                                  </p:childTnLst>
                                </p:cTn>
                              </p:par>
                              <p:par>
                                <p:cTn id="22" presetID="6" presetClass="entr" presetSubtype="32"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circle(out)">
                                      <p:cBhvr>
                                        <p:cTn id="24" dur="2000"/>
                                        <p:tgtEl>
                                          <p:spTgt spid="27"/>
                                        </p:tgtEl>
                                      </p:cBhvr>
                                    </p:animEffect>
                                  </p:childTnLst>
                                </p:cTn>
                              </p:par>
                              <p:par>
                                <p:cTn id="25" presetID="6" presetClass="entr" presetSubtype="32"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circle(out)">
                                      <p:cBhvr>
                                        <p:cTn id="27" dur="20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3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circle(out)">
                                      <p:cBhvr>
                                        <p:cTn id="32" dur="2000"/>
                                        <p:tgtEl>
                                          <p:spTgt spid="31"/>
                                        </p:tgtEl>
                                      </p:cBhvr>
                                    </p:animEffect>
                                  </p:childTnLst>
                                </p:cTn>
                              </p:par>
                              <p:par>
                                <p:cTn id="33" presetID="6" presetClass="entr" presetSubtype="32"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circle(out)">
                                      <p:cBhvr>
                                        <p:cTn id="35" dur="20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32"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box(out)">
                                      <p:cBhvr>
                                        <p:cTn id="60" dur="20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8" presetClass="entr" presetSubtype="32"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diamond(out)">
                                      <p:cBhvr>
                                        <p:cTn id="65" dur="20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32"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circle(out)">
                                      <p:cBhvr>
                                        <p:cTn id="70" dur="20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32" fill="hold" nodeType="click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circle(out)">
                                      <p:cBhvr>
                                        <p:cTn id="75"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clrChange>
              <a:clrFrom>
                <a:srgbClr val="000000"/>
              </a:clrFrom>
              <a:clrTo>
                <a:srgbClr val="000000">
                  <a:alpha val="0"/>
                </a:srgbClr>
              </a:clrTo>
            </a:clrChange>
          </a:blip>
          <a:srcRect t="1" b="804"/>
          <a:stretch/>
        </p:blipFill>
        <p:spPr>
          <a:xfrm>
            <a:off x="5219197" y="541421"/>
            <a:ext cx="7229475" cy="5442284"/>
          </a:xfrm>
          <a:prstGeom prst="rect">
            <a:avLst/>
          </a:prstGeom>
        </p:spPr>
      </p:pic>
      <p:sp>
        <p:nvSpPr>
          <p:cNvPr id="10" name="Rectangle 9"/>
          <p:cNvSpPr/>
          <p:nvPr/>
        </p:nvSpPr>
        <p:spPr>
          <a:xfrm>
            <a:off x="315373" y="0"/>
            <a:ext cx="5475827" cy="3443250"/>
          </a:xfrm>
          <a:prstGeom prst="rect">
            <a:avLst/>
          </a:prstGeom>
        </p:spPr>
        <p:txBody>
          <a:bodyPr wrap="square">
            <a:spAutoFit/>
          </a:bodyPr>
          <a:lstStyle/>
          <a:p>
            <a:pPr>
              <a:lnSpc>
                <a:spcPct val="200000"/>
              </a:lnSpc>
              <a:spcAft>
                <a:spcPts val="1200"/>
              </a:spcAft>
            </a:pPr>
            <a:r>
              <a:rPr lang="en-US" sz="32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“Look</a:t>
            </a:r>
            <a:r>
              <a:rPr lang="en-US" sz="2000"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beyond the horizon, so that you can see the island you are going to. Especially because you have never been there, you have to see that island in your mind, or else you can never get there…”</a:t>
            </a:r>
            <a:endParaRPr lang="hu-HU" sz="2000" kern="0" spc="3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1" name="Rectangle 10"/>
          <p:cNvSpPr/>
          <p:nvPr/>
        </p:nvSpPr>
        <p:spPr>
          <a:xfrm>
            <a:off x="1737857" y="6305402"/>
            <a:ext cx="10267875" cy="276999"/>
          </a:xfrm>
          <a:prstGeom prst="rect">
            <a:avLst/>
          </a:prstGeom>
        </p:spPr>
        <p:txBody>
          <a:bodyPr wrap="none">
            <a:spAutoFit/>
          </a:bodyPr>
          <a:lstStyle/>
          <a:p>
            <a:pPr algn="r"/>
            <a:r>
              <a:rPr lang="en-US" sz="1200" dirty="0">
                <a:solidFill>
                  <a:schemeClr val="bg2">
                    <a:lumMod val="25000"/>
                  </a:schemeClr>
                </a:solidFill>
                <a:latin typeface="Comfortaa" panose="020F0603070200060003" pitchFamily="34" charset="0"/>
                <a:cs typeface="Arial" panose="020B0604020202020204" pitchFamily="34" charset="0"/>
              </a:rPr>
              <a:t>Mau </a:t>
            </a:r>
            <a:r>
              <a:rPr lang="en-US" sz="1200" dirty="0" err="1">
                <a:solidFill>
                  <a:schemeClr val="bg2">
                    <a:lumMod val="25000"/>
                  </a:schemeClr>
                </a:solidFill>
                <a:latin typeface="Comfortaa" panose="020F0603070200060003" pitchFamily="34" charset="0"/>
                <a:cs typeface="Arial" panose="020B0604020202020204" pitchFamily="34" charset="0"/>
              </a:rPr>
              <a:t>Pilaung</a:t>
            </a:r>
            <a:r>
              <a:rPr lang="en-US" sz="1200" dirty="0">
                <a:solidFill>
                  <a:schemeClr val="bg2">
                    <a:lumMod val="25000"/>
                  </a:schemeClr>
                </a:solidFill>
                <a:latin typeface="Comfortaa" panose="020F0603070200060003" pitchFamily="34" charset="0"/>
                <a:cs typeface="Arial" panose="020B0604020202020204" pitchFamily="34" charset="0"/>
              </a:rPr>
              <a:t> (Polynesian master navigator) to </a:t>
            </a:r>
            <a:r>
              <a:rPr lang="en-US" sz="1200" dirty="0" err="1">
                <a:solidFill>
                  <a:schemeClr val="bg2">
                    <a:lumMod val="25000"/>
                  </a:schemeClr>
                </a:solidFill>
                <a:latin typeface="Comfortaa" panose="020F0603070200060003" pitchFamily="34" charset="0"/>
                <a:cs typeface="Arial" panose="020B0604020202020204" pitchFamily="34" charset="0"/>
              </a:rPr>
              <a:t>Nainoa</a:t>
            </a:r>
            <a:r>
              <a:rPr lang="en-US" sz="1200" dirty="0">
                <a:solidFill>
                  <a:schemeClr val="bg2">
                    <a:lumMod val="25000"/>
                  </a:schemeClr>
                </a:solidFill>
                <a:latin typeface="Comfortaa" panose="020F0603070200060003" pitchFamily="34" charset="0"/>
                <a:cs typeface="Arial" panose="020B0604020202020204" pitchFamily="34" charset="0"/>
              </a:rPr>
              <a:t> Thompson (first Hawaiian to repeat the voyage) – adapted from Sgouris Sgouridis</a:t>
            </a:r>
            <a:endParaRPr lang="en-US" sz="1200" dirty="0">
              <a:solidFill>
                <a:schemeClr val="bg2">
                  <a:lumMod val="25000"/>
                </a:schemeClr>
              </a:solidFill>
            </a:endParaRPr>
          </a:p>
        </p:txBody>
      </p:sp>
      <p:pic>
        <p:nvPicPr>
          <p:cNvPr id="1026" name="Picture 2" descr="http://pvs.kcc.hawaii.edu/images/portraits/mau_1983_thoma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786" y="3778270"/>
            <a:ext cx="3429000" cy="22574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0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6800"/>
                            </p:stCondLst>
                            <p:childTnLst>
                              <p:par>
                                <p:cTn id="11" presetID="10" presetClass="entr" presetSubtype="0" fill="hold" nodeType="afterEffect">
                                  <p:stCondLst>
                                    <p:cond delay="150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childTnLst>
                          </p:cTn>
                        </p:par>
                        <p:par>
                          <p:cTn id="14" fill="hold">
                            <p:stCondLst>
                              <p:cond delay="203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clrChange>
              <a:clrFrom>
                <a:srgbClr val="000000"/>
              </a:clrFrom>
              <a:clrTo>
                <a:srgbClr val="000000">
                  <a:alpha val="0"/>
                </a:srgbClr>
              </a:clrTo>
            </a:clrChange>
          </a:blip>
          <a:stretch>
            <a:fillRect/>
          </a:stretch>
        </p:blipFill>
        <p:spPr>
          <a:xfrm>
            <a:off x="840589" y="4559300"/>
            <a:ext cx="10836203" cy="2104724"/>
          </a:xfrm>
          <a:prstGeom prst="rect">
            <a:avLst/>
          </a:prstGeom>
          <a:effectLst/>
        </p:spPr>
      </p:pic>
      <p:sp>
        <p:nvSpPr>
          <p:cNvPr id="43" name="Rectangle 42"/>
          <p:cNvSpPr/>
          <p:nvPr/>
        </p:nvSpPr>
        <p:spPr>
          <a:xfrm>
            <a:off x="6960971" y="3896135"/>
            <a:ext cx="5036458" cy="955646"/>
          </a:xfrm>
          <a:prstGeom prst="rect">
            <a:avLst/>
          </a:prstGeom>
        </p:spPr>
        <p:txBody>
          <a:bodyPr wrap="square">
            <a:spAutoFit/>
          </a:bodyPr>
          <a:lstStyle/>
          <a:p>
            <a:pPr>
              <a:lnSpc>
                <a:spcPct val="85000"/>
              </a:lnSpc>
            </a:pPr>
            <a:r>
              <a:rPr lang="en-GB" sz="6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thank you</a:t>
            </a:r>
            <a:endParaRPr lang="en-GB" sz="3600" kern="0" spc="60" dirty="0">
              <a:solidFill>
                <a:schemeClr val="bg1">
                  <a:lumMod val="6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46" name="Rectangle 45"/>
          <p:cNvSpPr/>
          <p:nvPr/>
        </p:nvSpPr>
        <p:spPr>
          <a:xfrm>
            <a:off x="304798" y="858230"/>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4100" name="Picture 4" descr="Energy Lancaster Logo"/>
          <p:cNvPicPr>
            <a:picLocks noChangeAspect="1" noChangeArrowheads="1"/>
          </p:cNvPicPr>
          <p:nvPr/>
        </p:nvPicPr>
        <p:blipFill rotWithShape="1">
          <a:blip r:embed="rId4"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ngineering Logo"/>
          <p:cNvPicPr>
            <a:picLocks noChangeAspect="1" noChangeArrowheads="1"/>
          </p:cNvPicPr>
          <p:nvPr/>
        </p:nvPicPr>
        <p:blipFill rotWithShape="1">
          <a:blip r:embed="rId5"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792628" y="2705512"/>
            <a:ext cx="4600291" cy="510909"/>
          </a:xfrm>
          <a:prstGeom prst="rect">
            <a:avLst/>
          </a:prstGeom>
        </p:spPr>
        <p:txBody>
          <a:bodyPr wrap="square">
            <a:spAutoFit/>
          </a:bodyPr>
          <a:lstStyle/>
          <a:p>
            <a:pPr algn="ctr">
              <a:lnSpc>
                <a:spcPct val="85000"/>
              </a:lnSpc>
            </a:pPr>
            <a:r>
              <a:rPr lang="en-US" sz="3200" kern="0" spc="30" dirty="0">
                <a:solidFill>
                  <a:schemeClr val="bg2">
                    <a:lumMod val="90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http://csaladen.es</a:t>
            </a:r>
            <a:endParaRPr lang="hu-HU" sz="2000" kern="0" spc="30" dirty="0">
              <a:solidFill>
                <a:schemeClr val="bg2">
                  <a:lumMod val="90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Tree>
    <p:extLst>
      <p:ext uri="{BB962C8B-B14F-4D97-AF65-F5344CB8AC3E}">
        <p14:creationId xmlns:p14="http://schemas.microsoft.com/office/powerpoint/2010/main" val="185708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par>
                                <p:cTn id="8" presetID="10" presetClass="entr" presetSubtype="0" fill="hold" nodeType="withEffect">
                                  <p:stCondLst>
                                    <p:cond delay="50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1000"/>
                                        <p:tgtEl>
                                          <p:spTgt spid="4100"/>
                                        </p:tgtEl>
                                      </p:cBhvr>
                                    </p:animEffect>
                                  </p:childTnLst>
                                </p:cTn>
                              </p:par>
                              <p:par>
                                <p:cTn id="11" presetID="10" presetClass="entr" presetSubtype="0" fill="hold" nodeType="withEffect">
                                  <p:stCondLst>
                                    <p:cond delay="500"/>
                                  </p:stCondLst>
                                  <p:childTnLst>
                                    <p:set>
                                      <p:cBhvr>
                                        <p:cTn id="12" dur="1" fill="hold">
                                          <p:stCondLst>
                                            <p:cond delay="0"/>
                                          </p:stCondLst>
                                        </p:cTn>
                                        <p:tgtEl>
                                          <p:spTgt spid="4102"/>
                                        </p:tgtEl>
                                        <p:attrNameLst>
                                          <p:attrName>style.visibility</p:attrName>
                                        </p:attrNameLst>
                                      </p:cBhvr>
                                      <p:to>
                                        <p:strVal val="visible"/>
                                      </p:to>
                                    </p:set>
                                    <p:animEffect transition="in" filter="fade">
                                      <p:cBhvr>
                                        <p:cTn id="13" dur="1000"/>
                                        <p:tgtEl>
                                          <p:spTgt spid="4102"/>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40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 22"/>
          <p:cNvGraphicFramePr/>
          <p:nvPr>
            <p:extLst>
              <p:ext uri="{D42A27DB-BD31-4B8C-83A1-F6EECF244321}">
                <p14:modId xmlns:p14="http://schemas.microsoft.com/office/powerpoint/2010/main" val="1997977793"/>
              </p:ext>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grpSp>
        <p:nvGrpSpPr>
          <p:cNvPr id="12" name="Group 11"/>
          <p:cNvGrpSpPr/>
          <p:nvPr/>
        </p:nvGrpSpPr>
        <p:grpSpPr>
          <a:xfrm>
            <a:off x="618699" y="2296290"/>
            <a:ext cx="391236" cy="607324"/>
            <a:chOff x="0" y="255"/>
            <a:chExt cx="548810" cy="784013"/>
          </a:xfrm>
          <a:solidFill>
            <a:schemeClr val="tx1">
              <a:lumMod val="85000"/>
              <a:lumOff val="15000"/>
            </a:schemeClr>
          </a:solidFill>
        </p:grpSpPr>
        <p:sp>
          <p:nvSpPr>
            <p:cNvPr id="13" name="Chevron 12"/>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1</a:t>
              </a:r>
              <a:endParaRPr lang="en-US" b="1" kern="1200" dirty="0">
                <a:solidFill>
                  <a:srgbClr val="B8121B"/>
                </a:solidFill>
                <a:latin typeface="Comfortaa" panose="020F0603070200060003" pitchFamily="34" charset="0"/>
              </a:endParaRPr>
            </a:p>
          </p:txBody>
        </p:sp>
      </p:grpSp>
      <p:sp>
        <p:nvSpPr>
          <p:cNvPr id="16" name="Round Same Side Corner Rectangle 15"/>
          <p:cNvSpPr/>
          <p:nvPr/>
        </p:nvSpPr>
        <p:spPr>
          <a:xfrm rot="5400000">
            <a:off x="1924279" y="138937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3</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74959" y="1120675"/>
            <a:ext cx="5486525" cy="3650999"/>
          </a:xfrm>
          <a:prstGeom prst="roundRect">
            <a:avLst>
              <a:gd name="adj" fmla="val 8594"/>
            </a:avLst>
          </a:prstGeom>
          <a:solidFill>
            <a:srgbClr val="FFFFFF">
              <a:shade val="85000"/>
            </a:srgbClr>
          </a:solidFill>
          <a:ln w="19050">
            <a:noFill/>
          </a:ln>
          <a:effectLst>
            <a:reflection blurRad="12700" stA="38000" endPos="28000" dist="5000" dir="5400000" sy="-100000" algn="bl" rotWithShape="0"/>
          </a:effectLst>
        </p:spPr>
      </p:pic>
      <p:sp>
        <p:nvSpPr>
          <p:cNvPr id="22" name="Rectangle 21"/>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136552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ext uri="{D42A27DB-BD31-4B8C-83A1-F6EECF244321}">
                <p14:modId xmlns:p14="http://schemas.microsoft.com/office/powerpoint/2010/main" val="1566151844"/>
              </p:ext>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4</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275463" y="331590"/>
            <a:ext cx="8592687" cy="458587"/>
          </a:xfrm>
          <a:prstGeom prst="rect">
            <a:avLst/>
          </a:prstGeom>
        </p:spPr>
        <p:txBody>
          <a:bodyPr wrap="square">
            <a:spAutoFit/>
          </a:bodyPr>
          <a:lstStyle/>
          <a:p>
            <a:pPr algn="r">
              <a:lnSpc>
                <a:spcPct val="85000"/>
              </a:lnSpc>
            </a:pPr>
            <a:r>
              <a:rPr lang="hu-HU"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c</a:t>
            </a:r>
            <a:r>
              <a:rPr lang="hu-HU" sz="2800" b="1"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rPr>
              <a:t>limate change discussion</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grpSp>
        <p:nvGrpSpPr>
          <p:cNvPr id="24" name="Group 23"/>
          <p:cNvGrpSpPr/>
          <p:nvPr/>
        </p:nvGrpSpPr>
        <p:grpSpPr>
          <a:xfrm>
            <a:off x="618699" y="2296290"/>
            <a:ext cx="391236" cy="607324"/>
            <a:chOff x="0" y="255"/>
            <a:chExt cx="548810" cy="784013"/>
          </a:xfrm>
          <a:solidFill>
            <a:schemeClr val="tx1">
              <a:lumMod val="85000"/>
              <a:lumOff val="15000"/>
            </a:schemeClr>
          </a:solidFill>
        </p:grpSpPr>
        <p:sp>
          <p:nvSpPr>
            <p:cNvPr id="25" name="Chevron 24"/>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1</a:t>
              </a:r>
              <a:endParaRPr lang="en-US" b="1" kern="1200" dirty="0">
                <a:solidFill>
                  <a:srgbClr val="B8121B"/>
                </a:solidFill>
                <a:latin typeface="Comfortaa" panose="020F0603070200060003" pitchFamily="34" charset="0"/>
              </a:endParaRPr>
            </a:p>
          </p:txBody>
        </p:sp>
      </p:grpSp>
      <p:sp>
        <p:nvSpPr>
          <p:cNvPr id="27" name="Round Same Side Corner Rectangle 26"/>
          <p:cNvSpPr/>
          <p:nvPr/>
        </p:nvSpPr>
        <p:spPr>
          <a:xfrm rot="5400000">
            <a:off x="1924279" y="138937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pic>
        <p:nvPicPr>
          <p:cNvPr id="1026" name="Picture 2" descr="WMO-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9597" y="1446889"/>
            <a:ext cx="1181069" cy="12952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2">
            <a:clrChange>
              <a:clrFrom>
                <a:srgbClr val="000000"/>
              </a:clrFrom>
              <a:clrTo>
                <a:srgbClr val="000000">
                  <a:alpha val="0"/>
                </a:srgbClr>
              </a:clrTo>
            </a:clrChange>
          </a:blip>
          <a:stretch>
            <a:fillRect/>
          </a:stretch>
        </p:blipFill>
        <p:spPr>
          <a:xfrm>
            <a:off x="5589224" y="1221798"/>
            <a:ext cx="6278926" cy="4738812"/>
          </a:xfrm>
          <a:prstGeom prst="rect">
            <a:avLst/>
          </a:prstGeom>
        </p:spPr>
      </p:pic>
      <p:sp>
        <p:nvSpPr>
          <p:cNvPr id="29" name="Rectangle 28"/>
          <p:cNvSpPr/>
          <p:nvPr/>
        </p:nvSpPr>
        <p:spPr>
          <a:xfrm>
            <a:off x="10678085" y="5894429"/>
            <a:ext cx="1359731"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Mann et al  1999</a:t>
            </a:r>
            <a:endParaRPr lang="en-US" sz="1200" dirty="0">
              <a:solidFill>
                <a:schemeClr val="bg2">
                  <a:lumMod val="25000"/>
                </a:schemeClr>
              </a:solidFill>
            </a:endParaRPr>
          </a:p>
        </p:txBody>
      </p:sp>
      <p:pic>
        <p:nvPicPr>
          <p:cNvPr id="1030" name="Picture 6" descr="United Nations Framework Convention on Climate Change http://unfccc ..."/>
          <p:cNvPicPr>
            <a:picLocks noChangeAspect="1" noChangeArrowheads="1"/>
          </p:cNvPicPr>
          <p:nvPr/>
        </p:nvPicPr>
        <p:blipFill>
          <a:blip r:embed="rId1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80898" y="3162300"/>
            <a:ext cx="1199768" cy="11997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rgovernmental Panel on Climate Chan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80898" y="4782240"/>
            <a:ext cx="1153522" cy="87257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135674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1000"/>
                                        <p:tgtEl>
                                          <p:spTgt spid="1026"/>
                                        </p:tgtEl>
                                      </p:cBhvr>
                                    </p:animEffect>
                                    <p:anim calcmode="lin" valueType="num">
                                      <p:cBhvr>
                                        <p:cTn id="16" dur="1000" fill="hold"/>
                                        <p:tgtEl>
                                          <p:spTgt spid="1026"/>
                                        </p:tgtEl>
                                        <p:attrNameLst>
                                          <p:attrName>ppt_x</p:attrName>
                                        </p:attrNameLst>
                                      </p:cBhvr>
                                      <p:tavLst>
                                        <p:tav tm="0">
                                          <p:val>
                                            <p:strVal val="#ppt_x"/>
                                          </p:val>
                                        </p:tav>
                                        <p:tav tm="100000">
                                          <p:val>
                                            <p:strVal val="#ppt_x"/>
                                          </p:val>
                                        </p:tav>
                                      </p:tavLst>
                                    </p:anim>
                                    <p:anim calcmode="lin" valueType="num">
                                      <p:cBhvr>
                                        <p:cTn id="1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1000"/>
                                        <p:tgtEl>
                                          <p:spTgt spid="1030"/>
                                        </p:tgtEl>
                                      </p:cBhvr>
                                    </p:animEffect>
                                    <p:anim calcmode="lin" valueType="num">
                                      <p:cBhvr>
                                        <p:cTn id="28" dur="1000" fill="hold"/>
                                        <p:tgtEl>
                                          <p:spTgt spid="1030"/>
                                        </p:tgtEl>
                                        <p:attrNameLst>
                                          <p:attrName>ppt_x</p:attrName>
                                        </p:attrNameLst>
                                      </p:cBhvr>
                                      <p:tavLst>
                                        <p:tav tm="0">
                                          <p:val>
                                            <p:strVal val="#ppt_x"/>
                                          </p:val>
                                        </p:tav>
                                        <p:tav tm="100000">
                                          <p:val>
                                            <p:strVal val="#ppt_x"/>
                                          </p:val>
                                        </p:tav>
                                      </p:tavLst>
                                    </p:anim>
                                    <p:anim calcmode="lin" valueType="num">
                                      <p:cBhvr>
                                        <p:cTn id="29"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32"/>
                                        </p:tgtEl>
                                        <p:attrNameLst>
                                          <p:attrName>style.visibility</p:attrName>
                                        </p:attrNameLst>
                                      </p:cBhvr>
                                      <p:to>
                                        <p:strVal val="visible"/>
                                      </p:to>
                                    </p:set>
                                    <p:animEffect transition="in" filter="fade">
                                      <p:cBhvr>
                                        <p:cTn id="34" dur="1000"/>
                                        <p:tgtEl>
                                          <p:spTgt spid="1032"/>
                                        </p:tgtEl>
                                      </p:cBhvr>
                                    </p:animEffect>
                                    <p:anim calcmode="lin" valueType="num">
                                      <p:cBhvr>
                                        <p:cTn id="35" dur="1000" fill="hold"/>
                                        <p:tgtEl>
                                          <p:spTgt spid="1032"/>
                                        </p:tgtEl>
                                        <p:attrNameLst>
                                          <p:attrName>ppt_x</p:attrName>
                                        </p:attrNameLst>
                                      </p:cBhvr>
                                      <p:tavLst>
                                        <p:tav tm="0">
                                          <p:val>
                                            <p:strVal val="#ppt_x"/>
                                          </p:val>
                                        </p:tav>
                                        <p:tav tm="100000">
                                          <p:val>
                                            <p:strVal val="#ppt_x"/>
                                          </p:val>
                                        </p:tav>
                                      </p:tavLst>
                                    </p:anim>
                                    <p:anim calcmode="lin" valueType="num">
                                      <p:cBhvr>
                                        <p:cTn id="36"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5</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reasons for </a:t>
            </a:r>
            <a:r>
              <a:rPr lang="hu-HU"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c</a:t>
            </a:r>
            <a:r>
              <a:rPr lang="hu-HU" sz="2800" b="1"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rPr>
              <a:t>limate change</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grpSp>
        <p:nvGrpSpPr>
          <p:cNvPr id="24" name="Group 23"/>
          <p:cNvGrpSpPr/>
          <p:nvPr/>
        </p:nvGrpSpPr>
        <p:grpSpPr>
          <a:xfrm>
            <a:off x="618699" y="2296290"/>
            <a:ext cx="391236" cy="607324"/>
            <a:chOff x="0" y="255"/>
            <a:chExt cx="548810" cy="784013"/>
          </a:xfrm>
          <a:solidFill>
            <a:schemeClr val="tx1">
              <a:lumMod val="85000"/>
              <a:lumOff val="15000"/>
            </a:schemeClr>
          </a:solidFill>
        </p:grpSpPr>
        <p:sp>
          <p:nvSpPr>
            <p:cNvPr id="25" name="Chevron 24"/>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1</a:t>
              </a:r>
              <a:endParaRPr lang="en-US" b="1" kern="1200" dirty="0">
                <a:solidFill>
                  <a:srgbClr val="B8121B"/>
                </a:solidFill>
                <a:latin typeface="Comfortaa" panose="020F0603070200060003" pitchFamily="34" charset="0"/>
              </a:endParaRPr>
            </a:p>
          </p:txBody>
        </p:sp>
      </p:grpSp>
      <p:sp>
        <p:nvSpPr>
          <p:cNvPr id="27" name="Round Same Side Corner Rectangle 26"/>
          <p:cNvSpPr/>
          <p:nvPr/>
        </p:nvSpPr>
        <p:spPr>
          <a:xfrm rot="5400000">
            <a:off x="1924279" y="138937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Rectangle 28"/>
          <p:cNvSpPr/>
          <p:nvPr/>
        </p:nvSpPr>
        <p:spPr>
          <a:xfrm>
            <a:off x="11097239" y="5894429"/>
            <a:ext cx="940577"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EPA, NASA</a:t>
            </a:r>
            <a:endParaRPr lang="en-US" sz="1200" dirty="0">
              <a:solidFill>
                <a:schemeClr val="bg2">
                  <a:lumMod val="25000"/>
                </a:schemeClr>
              </a:solidFill>
            </a:endParaRPr>
          </a:p>
        </p:txBody>
      </p:sp>
      <p:pic>
        <p:nvPicPr>
          <p:cNvPr id="3" name="Picture 2"/>
          <p:cNvPicPr>
            <a:picLocks noChangeAspect="1"/>
          </p:cNvPicPr>
          <p:nvPr/>
        </p:nvPicPr>
        <p:blipFill>
          <a:blip r:embed="rId11">
            <a:clrChange>
              <a:clrFrom>
                <a:srgbClr val="000000"/>
              </a:clrFrom>
              <a:clrTo>
                <a:srgbClr val="000000">
                  <a:alpha val="0"/>
                </a:srgbClr>
              </a:clrTo>
            </a:clrChange>
          </a:blip>
          <a:stretch>
            <a:fillRect/>
          </a:stretch>
        </p:blipFill>
        <p:spPr>
          <a:xfrm>
            <a:off x="4354038" y="992630"/>
            <a:ext cx="7514112" cy="4947908"/>
          </a:xfrm>
          <a:prstGeom prst="rect">
            <a:avLst/>
          </a:prstGeom>
        </p:spPr>
      </p:pic>
      <p:pic>
        <p:nvPicPr>
          <p:cNvPr id="2056" name="Picture 8" descr="Not enough greenhouse effect: The planet Mars has a very thin atmosphere, nearly all carbon dioxide.   Because of the low atmospheric pressure, and with little to no methane or water vapor to reinforce the weak greenhouse effect, Mars has a largely frozen surface that shows no evidence of life."/>
          <p:cNvPicPr>
            <a:picLocks noChangeAspect="1" noChangeArrowheads="1"/>
          </p:cNvPicPr>
          <p:nvPr/>
        </p:nvPicPr>
        <p:blipFill>
          <a:blip r:embed="rId12">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8729886" y="2487323"/>
            <a:ext cx="2909664" cy="29096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o much greenhouse effect: The atmosphere of Venus, like Mars, is nearly all carbon dioxide.  But Venus has about 300 times as much carbon dioxide in its atmosphere as Earth and Mars do, producing a runaway greenhouse effect and a surface temperature hot enough to melt lead."/>
          <p:cNvPicPr>
            <a:picLocks noChangeAspect="1" noChangeArrowheads="1"/>
          </p:cNvPicPr>
          <p:nvPr/>
        </p:nvPicPr>
        <p:blipFill>
          <a:blip r:embed="rId13">
            <a:clrChange>
              <a:clrFrom>
                <a:srgbClr val="020100"/>
              </a:clrFrom>
              <a:clrTo>
                <a:srgbClr val="020100">
                  <a:alpha val="0"/>
                </a:srgbClr>
              </a:clrTo>
            </a:clrChange>
            <a:extLst>
              <a:ext uri="{28A0092B-C50C-407E-A947-70E740481C1C}">
                <a14:useLocalDpi xmlns:a14="http://schemas.microsoft.com/office/drawing/2010/main" val="0"/>
              </a:ext>
            </a:extLst>
          </a:blip>
          <a:srcRect/>
          <a:stretch>
            <a:fillRect/>
          </a:stretch>
        </p:blipFill>
        <p:spPr bwMode="auto">
          <a:xfrm>
            <a:off x="5245162" y="2508854"/>
            <a:ext cx="2988575" cy="2988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4">
            <a:clrChange>
              <a:clrFrom>
                <a:srgbClr val="000000"/>
              </a:clrFrom>
              <a:clrTo>
                <a:srgbClr val="000000">
                  <a:alpha val="0"/>
                </a:srgbClr>
              </a:clrTo>
            </a:clrChange>
          </a:blip>
          <a:stretch>
            <a:fillRect/>
          </a:stretch>
        </p:blipFill>
        <p:spPr>
          <a:xfrm>
            <a:off x="5818366" y="1537493"/>
            <a:ext cx="5749161" cy="4093710"/>
          </a:xfrm>
          <a:prstGeom prst="rect">
            <a:avLst/>
          </a:prstGeom>
        </p:spPr>
      </p:pic>
      <p:sp>
        <p:nvSpPr>
          <p:cNvPr id="28" name="Rectangle 27"/>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48232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par>
                          <p:cTn id="21" fill="hold">
                            <p:stCondLst>
                              <p:cond delay="500"/>
                            </p:stCondLst>
                            <p:childTnLst>
                              <p:par>
                                <p:cTn id="22" presetID="26" presetClass="entr" presetSubtype="0" fill="hold" nodeType="afterEffect">
                                  <p:stCondLst>
                                    <p:cond delay="0"/>
                                  </p:stCondLst>
                                  <p:childTnLst>
                                    <p:set>
                                      <p:cBhvr>
                                        <p:cTn id="23" dur="1" fill="hold">
                                          <p:stCondLst>
                                            <p:cond delay="0"/>
                                          </p:stCondLst>
                                        </p:cTn>
                                        <p:tgtEl>
                                          <p:spTgt spid="2054"/>
                                        </p:tgtEl>
                                        <p:attrNameLst>
                                          <p:attrName>style.visibility</p:attrName>
                                        </p:attrNameLst>
                                      </p:cBhvr>
                                      <p:to>
                                        <p:strVal val="visible"/>
                                      </p:to>
                                    </p:set>
                                    <p:animEffect transition="in" filter="wipe(down)">
                                      <p:cBhvr>
                                        <p:cTn id="24" dur="580">
                                          <p:stCondLst>
                                            <p:cond delay="0"/>
                                          </p:stCondLst>
                                        </p:cTn>
                                        <p:tgtEl>
                                          <p:spTgt spid="2054"/>
                                        </p:tgtEl>
                                      </p:cBhvr>
                                    </p:animEffect>
                                    <p:anim calcmode="lin" valueType="num">
                                      <p:cBhvr>
                                        <p:cTn id="25" dur="1822" tmFilter="0,0; 0.14,0.36; 0.43,0.73; 0.71,0.91; 1.0,1.0">
                                          <p:stCondLst>
                                            <p:cond delay="0"/>
                                          </p:stCondLst>
                                        </p:cTn>
                                        <p:tgtEl>
                                          <p:spTgt spid="2054"/>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054"/>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054"/>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054"/>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054"/>
                                        </p:tgtEl>
                                        <p:attrNameLst>
                                          <p:attrName>ppt_y</p:attrName>
                                        </p:attrNameLst>
                                      </p:cBhvr>
                                      <p:tavLst>
                                        <p:tav tm="0" fmla="#ppt_y-sin(pi*$)/81">
                                          <p:val>
                                            <p:fltVal val="0"/>
                                          </p:val>
                                        </p:tav>
                                        <p:tav tm="100000">
                                          <p:val>
                                            <p:fltVal val="1"/>
                                          </p:val>
                                        </p:tav>
                                      </p:tavLst>
                                    </p:anim>
                                    <p:animScale>
                                      <p:cBhvr>
                                        <p:cTn id="30" dur="26">
                                          <p:stCondLst>
                                            <p:cond delay="650"/>
                                          </p:stCondLst>
                                        </p:cTn>
                                        <p:tgtEl>
                                          <p:spTgt spid="2054"/>
                                        </p:tgtEl>
                                      </p:cBhvr>
                                      <p:to x="100000" y="60000"/>
                                    </p:animScale>
                                    <p:animScale>
                                      <p:cBhvr>
                                        <p:cTn id="31" dur="166" decel="50000">
                                          <p:stCondLst>
                                            <p:cond delay="676"/>
                                          </p:stCondLst>
                                        </p:cTn>
                                        <p:tgtEl>
                                          <p:spTgt spid="2054"/>
                                        </p:tgtEl>
                                      </p:cBhvr>
                                      <p:to x="100000" y="100000"/>
                                    </p:animScale>
                                    <p:animScale>
                                      <p:cBhvr>
                                        <p:cTn id="32" dur="26">
                                          <p:stCondLst>
                                            <p:cond delay="1312"/>
                                          </p:stCondLst>
                                        </p:cTn>
                                        <p:tgtEl>
                                          <p:spTgt spid="2054"/>
                                        </p:tgtEl>
                                      </p:cBhvr>
                                      <p:to x="100000" y="80000"/>
                                    </p:animScale>
                                    <p:animScale>
                                      <p:cBhvr>
                                        <p:cTn id="33" dur="166" decel="50000">
                                          <p:stCondLst>
                                            <p:cond delay="1338"/>
                                          </p:stCondLst>
                                        </p:cTn>
                                        <p:tgtEl>
                                          <p:spTgt spid="2054"/>
                                        </p:tgtEl>
                                      </p:cBhvr>
                                      <p:to x="100000" y="100000"/>
                                    </p:animScale>
                                    <p:animScale>
                                      <p:cBhvr>
                                        <p:cTn id="34" dur="26">
                                          <p:stCondLst>
                                            <p:cond delay="1642"/>
                                          </p:stCondLst>
                                        </p:cTn>
                                        <p:tgtEl>
                                          <p:spTgt spid="2054"/>
                                        </p:tgtEl>
                                      </p:cBhvr>
                                      <p:to x="100000" y="90000"/>
                                    </p:animScale>
                                    <p:animScale>
                                      <p:cBhvr>
                                        <p:cTn id="35" dur="166" decel="50000">
                                          <p:stCondLst>
                                            <p:cond delay="1668"/>
                                          </p:stCondLst>
                                        </p:cTn>
                                        <p:tgtEl>
                                          <p:spTgt spid="2054"/>
                                        </p:tgtEl>
                                      </p:cBhvr>
                                      <p:to x="100000" y="100000"/>
                                    </p:animScale>
                                    <p:animScale>
                                      <p:cBhvr>
                                        <p:cTn id="36" dur="26">
                                          <p:stCondLst>
                                            <p:cond delay="1808"/>
                                          </p:stCondLst>
                                        </p:cTn>
                                        <p:tgtEl>
                                          <p:spTgt spid="2054"/>
                                        </p:tgtEl>
                                      </p:cBhvr>
                                      <p:to x="100000" y="95000"/>
                                    </p:animScale>
                                    <p:animScale>
                                      <p:cBhvr>
                                        <p:cTn id="37" dur="166" decel="50000">
                                          <p:stCondLst>
                                            <p:cond delay="1834"/>
                                          </p:stCondLst>
                                        </p:cTn>
                                        <p:tgtEl>
                                          <p:spTgt spid="2054"/>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2056"/>
                                        </p:tgtEl>
                                        <p:attrNameLst>
                                          <p:attrName>style.visibility</p:attrName>
                                        </p:attrNameLst>
                                      </p:cBhvr>
                                      <p:to>
                                        <p:strVal val="visible"/>
                                      </p:to>
                                    </p:set>
                                    <p:animEffect transition="in" filter="wipe(down)">
                                      <p:cBhvr>
                                        <p:cTn id="42" dur="580">
                                          <p:stCondLst>
                                            <p:cond delay="0"/>
                                          </p:stCondLst>
                                        </p:cTn>
                                        <p:tgtEl>
                                          <p:spTgt spid="2056"/>
                                        </p:tgtEl>
                                      </p:cBhvr>
                                    </p:animEffect>
                                    <p:anim calcmode="lin" valueType="num">
                                      <p:cBhvr>
                                        <p:cTn id="43" dur="1822" tmFilter="0,0; 0.14,0.36; 0.43,0.73; 0.71,0.91; 1.0,1.0">
                                          <p:stCondLst>
                                            <p:cond delay="0"/>
                                          </p:stCondLst>
                                        </p:cTn>
                                        <p:tgtEl>
                                          <p:spTgt spid="2056"/>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2056"/>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2056"/>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2056"/>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2056"/>
                                        </p:tgtEl>
                                        <p:attrNameLst>
                                          <p:attrName>ppt_y</p:attrName>
                                        </p:attrNameLst>
                                      </p:cBhvr>
                                      <p:tavLst>
                                        <p:tav tm="0" fmla="#ppt_y-sin(pi*$)/81">
                                          <p:val>
                                            <p:fltVal val="0"/>
                                          </p:val>
                                        </p:tav>
                                        <p:tav tm="100000">
                                          <p:val>
                                            <p:fltVal val="1"/>
                                          </p:val>
                                        </p:tav>
                                      </p:tavLst>
                                    </p:anim>
                                    <p:animScale>
                                      <p:cBhvr>
                                        <p:cTn id="48" dur="26">
                                          <p:stCondLst>
                                            <p:cond delay="650"/>
                                          </p:stCondLst>
                                        </p:cTn>
                                        <p:tgtEl>
                                          <p:spTgt spid="2056"/>
                                        </p:tgtEl>
                                      </p:cBhvr>
                                      <p:to x="100000" y="60000"/>
                                    </p:animScale>
                                    <p:animScale>
                                      <p:cBhvr>
                                        <p:cTn id="49" dur="166" decel="50000">
                                          <p:stCondLst>
                                            <p:cond delay="676"/>
                                          </p:stCondLst>
                                        </p:cTn>
                                        <p:tgtEl>
                                          <p:spTgt spid="2056"/>
                                        </p:tgtEl>
                                      </p:cBhvr>
                                      <p:to x="100000" y="100000"/>
                                    </p:animScale>
                                    <p:animScale>
                                      <p:cBhvr>
                                        <p:cTn id="50" dur="26">
                                          <p:stCondLst>
                                            <p:cond delay="1312"/>
                                          </p:stCondLst>
                                        </p:cTn>
                                        <p:tgtEl>
                                          <p:spTgt spid="2056"/>
                                        </p:tgtEl>
                                      </p:cBhvr>
                                      <p:to x="100000" y="80000"/>
                                    </p:animScale>
                                    <p:animScale>
                                      <p:cBhvr>
                                        <p:cTn id="51" dur="166" decel="50000">
                                          <p:stCondLst>
                                            <p:cond delay="1338"/>
                                          </p:stCondLst>
                                        </p:cTn>
                                        <p:tgtEl>
                                          <p:spTgt spid="2056"/>
                                        </p:tgtEl>
                                      </p:cBhvr>
                                      <p:to x="100000" y="100000"/>
                                    </p:animScale>
                                    <p:animScale>
                                      <p:cBhvr>
                                        <p:cTn id="52" dur="26">
                                          <p:stCondLst>
                                            <p:cond delay="1642"/>
                                          </p:stCondLst>
                                        </p:cTn>
                                        <p:tgtEl>
                                          <p:spTgt spid="2056"/>
                                        </p:tgtEl>
                                      </p:cBhvr>
                                      <p:to x="100000" y="90000"/>
                                    </p:animScale>
                                    <p:animScale>
                                      <p:cBhvr>
                                        <p:cTn id="53" dur="166" decel="50000">
                                          <p:stCondLst>
                                            <p:cond delay="1668"/>
                                          </p:stCondLst>
                                        </p:cTn>
                                        <p:tgtEl>
                                          <p:spTgt spid="2056"/>
                                        </p:tgtEl>
                                      </p:cBhvr>
                                      <p:to x="100000" y="100000"/>
                                    </p:animScale>
                                    <p:animScale>
                                      <p:cBhvr>
                                        <p:cTn id="54" dur="26">
                                          <p:stCondLst>
                                            <p:cond delay="1808"/>
                                          </p:stCondLst>
                                        </p:cTn>
                                        <p:tgtEl>
                                          <p:spTgt spid="2056"/>
                                        </p:tgtEl>
                                      </p:cBhvr>
                                      <p:to x="100000" y="95000"/>
                                    </p:animScale>
                                    <p:animScale>
                                      <p:cBhvr>
                                        <p:cTn id="55" dur="166" decel="50000">
                                          <p:stCondLst>
                                            <p:cond delay="1834"/>
                                          </p:stCondLst>
                                        </p:cTn>
                                        <p:tgtEl>
                                          <p:spTgt spid="2056"/>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054"/>
                                        </p:tgtEl>
                                      </p:cBhvr>
                                    </p:animEffect>
                                    <p:set>
                                      <p:cBhvr>
                                        <p:cTn id="60" dur="1" fill="hold">
                                          <p:stCondLst>
                                            <p:cond delay="499"/>
                                          </p:stCondLst>
                                        </p:cTn>
                                        <p:tgtEl>
                                          <p:spTgt spid="2054"/>
                                        </p:tgtEl>
                                        <p:attrNameLst>
                                          <p:attrName>style.visibility</p:attrName>
                                        </p:attrNameLst>
                                      </p:cBhvr>
                                      <p:to>
                                        <p:strVal val="hidden"/>
                                      </p:to>
                                    </p:set>
                                  </p:childTnLst>
                                </p:cTn>
                              </p:par>
                              <p:par>
                                <p:cTn id="61" presetID="10" presetClass="exit" presetSubtype="0" fill="hold" nodeType="withEffect">
                                  <p:stCondLst>
                                    <p:cond delay="250"/>
                                  </p:stCondLst>
                                  <p:childTnLst>
                                    <p:animEffect transition="out" filter="fade">
                                      <p:cBhvr>
                                        <p:cTn id="62" dur="500"/>
                                        <p:tgtEl>
                                          <p:spTgt spid="2056"/>
                                        </p:tgtEl>
                                      </p:cBhvr>
                                    </p:animEffect>
                                    <p:set>
                                      <p:cBhvr>
                                        <p:cTn id="63" dur="1" fill="hold">
                                          <p:stCondLst>
                                            <p:cond delay="499"/>
                                          </p:stCondLst>
                                        </p:cTn>
                                        <p:tgtEl>
                                          <p:spTgt spid="2056"/>
                                        </p:tgtEl>
                                        <p:attrNameLst>
                                          <p:attrName>style.visibility</p:attrName>
                                        </p:attrNameLst>
                                      </p:cBhvr>
                                      <p:to>
                                        <p:strVal val="hidden"/>
                                      </p:to>
                                    </p:set>
                                  </p:childTnLst>
                                </p:cTn>
                              </p:par>
                              <p:par>
                                <p:cTn id="64" presetID="10" presetClass="entr" presetSubtype="0" fill="hold" nodeType="withEffect">
                                  <p:stCondLst>
                                    <p:cond delay="7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6</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20/09/2016</a:t>
            </a:r>
          </a:p>
        </p:txBody>
      </p:sp>
      <p:sp>
        <p:nvSpPr>
          <p:cNvPr id="41" name="Rectangle 40"/>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emissions</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grpSp>
        <p:nvGrpSpPr>
          <p:cNvPr id="24" name="Group 23"/>
          <p:cNvGrpSpPr/>
          <p:nvPr/>
        </p:nvGrpSpPr>
        <p:grpSpPr>
          <a:xfrm>
            <a:off x="618699" y="2296290"/>
            <a:ext cx="391236" cy="607324"/>
            <a:chOff x="0" y="255"/>
            <a:chExt cx="548810" cy="784013"/>
          </a:xfrm>
          <a:solidFill>
            <a:schemeClr val="tx1">
              <a:lumMod val="85000"/>
              <a:lumOff val="15000"/>
            </a:schemeClr>
          </a:solidFill>
        </p:grpSpPr>
        <p:sp>
          <p:nvSpPr>
            <p:cNvPr id="25" name="Chevron 24"/>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1</a:t>
              </a:r>
              <a:endParaRPr lang="en-US" b="1" kern="1200" dirty="0">
                <a:solidFill>
                  <a:srgbClr val="B8121B"/>
                </a:solidFill>
                <a:latin typeface="Comfortaa" panose="020F0603070200060003" pitchFamily="34" charset="0"/>
              </a:endParaRPr>
            </a:p>
          </p:txBody>
        </p:sp>
      </p:grpSp>
      <p:sp>
        <p:nvSpPr>
          <p:cNvPr id="27" name="Round Same Side Corner Rectangle 26"/>
          <p:cNvSpPr/>
          <p:nvPr/>
        </p:nvSpPr>
        <p:spPr>
          <a:xfrm rot="5400000">
            <a:off x="1924279" y="138937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Rectangle 28"/>
          <p:cNvSpPr/>
          <p:nvPr/>
        </p:nvSpPr>
        <p:spPr>
          <a:xfrm>
            <a:off x="10867559" y="5894429"/>
            <a:ext cx="1170257"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ECOFYS  2010</a:t>
            </a:r>
            <a:endParaRPr lang="en-US" sz="1200" dirty="0">
              <a:solidFill>
                <a:schemeClr val="bg2">
                  <a:lumMod val="25000"/>
                </a:schemeClr>
              </a:solidFill>
            </a:endParaRPr>
          </a:p>
        </p:txBody>
      </p:sp>
      <p:pic>
        <p:nvPicPr>
          <p:cNvPr id="3074" name="Picture 2" descr="http://4.bp.blogspot.com/-_LuZ1NCas60/UbcV50AZX5I/AAAAAAAAJGo/ZgLnqtu3vQ0/s1600/GreenHouse+Sankey.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698" y="213789"/>
            <a:ext cx="11622856" cy="6342010"/>
          </a:xfrm>
          <a:prstGeom prst="roundRect">
            <a:avLst>
              <a:gd name="adj" fmla="val 2887"/>
            </a:avLst>
          </a:prstGeom>
          <a:solidFill>
            <a:srgbClr val="FFFFFF">
              <a:shade val="85000"/>
            </a:srgbClr>
          </a:solidFill>
          <a:ln>
            <a:noFill/>
          </a:ln>
          <a:effectLst/>
          <a:extLst/>
        </p:spPr>
      </p:pic>
    </p:spTree>
    <p:extLst>
      <p:ext uri="{BB962C8B-B14F-4D97-AF65-F5344CB8AC3E}">
        <p14:creationId xmlns:p14="http://schemas.microsoft.com/office/powerpoint/2010/main" val="17004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Diagram 22"/>
          <p:cNvGraphicFramePr/>
          <p:nvPr>
            <p:extLst>
              <p:ext uri="{D42A27DB-BD31-4B8C-83A1-F6EECF244321}">
                <p14:modId xmlns:p14="http://schemas.microsoft.com/office/powerpoint/2010/main" val="3979420719"/>
              </p:ext>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hu-HU"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Dénes Csala</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faculty candidate </a:t>
            </a:r>
          </a:p>
        </p:txBody>
      </p:sp>
      <p:grpSp>
        <p:nvGrpSpPr>
          <p:cNvPr id="12" name="Group 11"/>
          <p:cNvGrpSpPr/>
          <p:nvPr/>
        </p:nvGrpSpPr>
        <p:grpSpPr>
          <a:xfrm>
            <a:off x="618699" y="2296290"/>
            <a:ext cx="391236" cy="607324"/>
            <a:chOff x="0" y="255"/>
            <a:chExt cx="548810" cy="784013"/>
          </a:xfrm>
          <a:solidFill>
            <a:schemeClr val="tx1">
              <a:lumMod val="85000"/>
              <a:lumOff val="15000"/>
            </a:schemeClr>
          </a:solidFill>
        </p:grpSpPr>
        <p:sp>
          <p:nvSpPr>
            <p:cNvPr id="13" name="Chevron 12"/>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1</a:t>
              </a:r>
              <a:endParaRPr lang="en-US" b="1" kern="1200" dirty="0">
                <a:solidFill>
                  <a:srgbClr val="B8121B"/>
                </a:solidFill>
                <a:latin typeface="Comfortaa" panose="020F0603070200060003" pitchFamily="34" charset="0"/>
              </a:endParaRPr>
            </a:p>
          </p:txBody>
        </p:sp>
      </p:grpSp>
      <p:sp>
        <p:nvSpPr>
          <p:cNvPr id="16" name="Round Same Side Corner Rectangle 15"/>
          <p:cNvSpPr/>
          <p:nvPr/>
        </p:nvSpPr>
        <p:spPr>
          <a:xfrm rot="5400000">
            <a:off x="1924279" y="138937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7</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grpSp>
        <p:nvGrpSpPr>
          <p:cNvPr id="17" name="Group 16"/>
          <p:cNvGrpSpPr/>
          <p:nvPr/>
        </p:nvGrpSpPr>
        <p:grpSpPr>
          <a:xfrm>
            <a:off x="614806" y="2950173"/>
            <a:ext cx="391236" cy="607324"/>
            <a:chOff x="0" y="255"/>
            <a:chExt cx="548810" cy="784013"/>
          </a:xfrm>
          <a:solidFill>
            <a:schemeClr val="tx1">
              <a:lumMod val="85000"/>
              <a:lumOff val="15000"/>
            </a:schemeClr>
          </a:solidFill>
        </p:grpSpPr>
        <p:sp>
          <p:nvSpPr>
            <p:cNvPr id="21" name="Chevron 20"/>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2</a:t>
              </a:r>
              <a:endParaRPr lang="en-US" b="1" kern="1200" dirty="0">
                <a:solidFill>
                  <a:srgbClr val="B8121B"/>
                </a:solidFill>
                <a:latin typeface="Comfortaa" panose="020F0603070200060003" pitchFamily="34" charset="0"/>
              </a:endParaRPr>
            </a:p>
          </p:txBody>
        </p:sp>
      </p:grpSp>
      <p:sp>
        <p:nvSpPr>
          <p:cNvPr id="24" name="Round Same Side Corner Rectangle 23"/>
          <p:cNvSpPr/>
          <p:nvPr/>
        </p:nvSpPr>
        <p:spPr>
          <a:xfrm rot="5400000">
            <a:off x="1934900" y="2043253"/>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Rectangle 25"/>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emissions distribution</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27" name="Rectangle 26"/>
          <p:cNvSpPr/>
          <p:nvPr/>
        </p:nvSpPr>
        <p:spPr>
          <a:xfrm>
            <a:off x="10192374" y="5894429"/>
            <a:ext cx="1845442"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Davis &amp; </a:t>
            </a:r>
            <a:r>
              <a:rPr lang="en-US" sz="1200" dirty="0" err="1">
                <a:solidFill>
                  <a:schemeClr val="bg2">
                    <a:lumMod val="25000"/>
                  </a:schemeClr>
                </a:solidFill>
                <a:latin typeface="Comfortaa" panose="020F0603070200060003" pitchFamily="34" charset="0"/>
                <a:cs typeface="Arial" panose="020B0604020202020204" pitchFamily="34" charset="0"/>
              </a:rPr>
              <a:t>Caldeira</a:t>
            </a:r>
            <a:r>
              <a:rPr lang="en-US" sz="1200" dirty="0">
                <a:solidFill>
                  <a:schemeClr val="bg2">
                    <a:lumMod val="25000"/>
                  </a:schemeClr>
                </a:solidFill>
                <a:latin typeface="Comfortaa" panose="020F0603070200060003" pitchFamily="34" charset="0"/>
                <a:cs typeface="Arial" panose="020B0604020202020204" pitchFamily="34" charset="0"/>
              </a:rPr>
              <a:t>, 2009</a:t>
            </a:r>
            <a:endParaRPr lang="en-US" sz="1200" dirty="0">
              <a:solidFill>
                <a:schemeClr val="bg2">
                  <a:lumMod val="25000"/>
                </a:schemeClr>
              </a:solidFill>
            </a:endParaRPr>
          </a:p>
        </p:txBody>
      </p:sp>
      <p:pic>
        <p:nvPicPr>
          <p:cNvPr id="2" name="Picture 1"/>
          <p:cNvPicPr>
            <a:picLocks noChangeAspect="1"/>
          </p:cNvPicPr>
          <p:nvPr/>
        </p:nvPicPr>
        <p:blipFill>
          <a:blip r:embed="rId11">
            <a:clrChange>
              <a:clrFrom>
                <a:srgbClr val="000000"/>
              </a:clrFrom>
              <a:clrTo>
                <a:srgbClr val="000000">
                  <a:alpha val="0"/>
                </a:srgbClr>
              </a:clrTo>
            </a:clrChange>
          </a:blip>
          <a:stretch>
            <a:fillRect/>
          </a:stretch>
        </p:blipFill>
        <p:spPr>
          <a:xfrm>
            <a:off x="3999983" y="1825757"/>
            <a:ext cx="7619897" cy="3577780"/>
          </a:xfrm>
          <a:prstGeom prst="rect">
            <a:avLst/>
          </a:prstGeom>
        </p:spPr>
      </p:pic>
    </p:spTree>
    <p:extLst>
      <p:ext uri="{BB962C8B-B14F-4D97-AF65-F5344CB8AC3E}">
        <p14:creationId xmlns:p14="http://schemas.microsoft.com/office/powerpoint/2010/main" val="34859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21" fill="hold" nodeType="withEffect">
                                  <p:stCondLst>
                                    <p:cond delay="0"/>
                                  </p:stCondLst>
                                  <p:childTnLst>
                                    <p:animEffect transition="out" filter="barn(inVertical)">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childTnLst>
                          </p:cTn>
                        </p:par>
                        <p:par>
                          <p:cTn id="11" fill="hold">
                            <p:stCondLst>
                              <p:cond delay="500"/>
                            </p:stCondLst>
                            <p:childTnLst>
                              <p:par>
                                <p:cTn id="12" presetID="16" presetClass="entr" presetSubtype="37"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outVertical)">
                                      <p:cBhvr>
                                        <p:cTn id="14" dur="500"/>
                                        <p:tgtEl>
                                          <p:spTgt spid="24"/>
                                        </p:tgtEl>
                                      </p:cBhvr>
                                    </p:animEffect>
                                  </p:childTnLst>
                                </p:cTn>
                              </p:par>
                              <p:par>
                                <p:cTn id="15" presetID="22" presetClass="entr" presetSubtype="1"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32"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circle(out)">
                                      <p:cBhvr>
                                        <p:cTn id="2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ext uri="{D42A27DB-BD31-4B8C-83A1-F6EECF244321}">
                <p14:modId xmlns:p14="http://schemas.microsoft.com/office/powerpoint/2010/main" val="3141723521"/>
              </p:ext>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8</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14806" y="2950170"/>
            <a:ext cx="391236" cy="607324"/>
            <a:chOff x="0" y="255"/>
            <a:chExt cx="548810" cy="784013"/>
          </a:xfrm>
          <a:solidFill>
            <a:schemeClr val="tx1">
              <a:lumMod val="85000"/>
              <a:lumOff val="15000"/>
            </a:schemeClr>
          </a:solidFill>
        </p:grpSpPr>
        <p:sp>
          <p:nvSpPr>
            <p:cNvPr id="34" name="Chevron 33"/>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kern="1200" dirty="0">
                  <a:solidFill>
                    <a:srgbClr val="B8121B"/>
                  </a:solidFill>
                  <a:latin typeface="Comfortaa" panose="020F0603070200060003" pitchFamily="34" charset="0"/>
                </a:rPr>
                <a:t>2</a:t>
              </a:r>
            </a:p>
          </p:txBody>
        </p:sp>
      </p:grpSp>
      <p:sp>
        <p:nvSpPr>
          <p:cNvPr id="36" name="Round Same Side Corner Rectangle 35"/>
          <p:cNvSpPr/>
          <p:nvPr/>
        </p:nvSpPr>
        <p:spPr>
          <a:xfrm rot="5400000">
            <a:off x="1924533" y="204325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Rectangle 22"/>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tragedy of the commons</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4098" name="Picture 2"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5759" y="1080910"/>
            <a:ext cx="4627913" cy="38912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12"/>
          <a:stretch>
            <a:fillRect/>
          </a:stretch>
        </p:blipFill>
        <p:spPr>
          <a:xfrm>
            <a:off x="3601687" y="1028229"/>
            <a:ext cx="6973348" cy="4882378"/>
          </a:xfrm>
          <a:prstGeom prst="rect">
            <a:avLst/>
          </a:prstGeom>
          <a:ln>
            <a:noFill/>
          </a:ln>
          <a:effectLst>
            <a:softEdge rad="112500"/>
          </a:effectLst>
        </p:spPr>
      </p:pic>
      <p:pic>
        <p:nvPicPr>
          <p:cNvPr id="4102" name="Picture 6" descr="Image result for la traffic nigh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1108" y="1786070"/>
            <a:ext cx="5970934" cy="40841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8" name="Rectangle 37"/>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400695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fade">
                                      <p:cBhvr>
                                        <p:cTn id="22"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9</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14806" y="2950170"/>
            <a:ext cx="391236" cy="607324"/>
            <a:chOff x="0" y="255"/>
            <a:chExt cx="548810" cy="784013"/>
          </a:xfrm>
          <a:solidFill>
            <a:schemeClr val="tx1">
              <a:lumMod val="85000"/>
              <a:lumOff val="15000"/>
            </a:schemeClr>
          </a:solidFill>
        </p:grpSpPr>
        <p:sp>
          <p:nvSpPr>
            <p:cNvPr id="34" name="Chevron 33"/>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b="1" kern="1200" dirty="0">
                  <a:solidFill>
                    <a:srgbClr val="B8121B"/>
                  </a:solidFill>
                  <a:latin typeface="Comfortaa" panose="020F0603070200060003" pitchFamily="34" charset="0"/>
                </a:rPr>
                <a:t>2</a:t>
              </a:r>
            </a:p>
          </p:txBody>
        </p:sp>
      </p:grpSp>
      <p:sp>
        <p:nvSpPr>
          <p:cNvPr id="36" name="Round Same Side Corner Rectangle 35"/>
          <p:cNvSpPr/>
          <p:nvPr/>
        </p:nvSpPr>
        <p:spPr>
          <a:xfrm rot="5400000">
            <a:off x="1924533" y="204325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Rectangle 22"/>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rebound effect</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2" name="Picture 1"/>
          <p:cNvPicPr>
            <a:picLocks noChangeAspect="1"/>
          </p:cNvPicPr>
          <p:nvPr/>
        </p:nvPicPr>
        <p:blipFill>
          <a:blip r:embed="rId11">
            <a:clrChange>
              <a:clrFrom>
                <a:srgbClr val="000000"/>
              </a:clrFrom>
              <a:clrTo>
                <a:srgbClr val="000000">
                  <a:alpha val="0"/>
                </a:srgbClr>
              </a:clrTo>
            </a:clrChange>
          </a:blip>
          <a:stretch>
            <a:fillRect/>
          </a:stretch>
        </p:blipFill>
        <p:spPr>
          <a:xfrm>
            <a:off x="4528983" y="1061426"/>
            <a:ext cx="6035694" cy="4264349"/>
          </a:xfrm>
          <a:prstGeom prst="rect">
            <a:avLst/>
          </a:prstGeom>
        </p:spPr>
      </p:pic>
      <p:pic>
        <p:nvPicPr>
          <p:cNvPr id="3" name="Picture 2"/>
          <p:cNvPicPr>
            <a:picLocks noChangeAspect="1"/>
          </p:cNvPicPr>
          <p:nvPr/>
        </p:nvPicPr>
        <p:blipFill>
          <a:blip r:embed="rId12">
            <a:clrChange>
              <a:clrFrom>
                <a:srgbClr val="000000"/>
              </a:clrFrom>
              <a:clrTo>
                <a:srgbClr val="000000">
                  <a:alpha val="0"/>
                </a:srgbClr>
              </a:clrTo>
            </a:clrChange>
          </a:blip>
          <a:stretch>
            <a:fillRect/>
          </a:stretch>
        </p:blipFill>
        <p:spPr>
          <a:xfrm>
            <a:off x="3826100" y="1252070"/>
            <a:ext cx="7820596" cy="4003522"/>
          </a:xfrm>
          <a:prstGeom prst="rect">
            <a:avLst/>
          </a:prstGeom>
        </p:spPr>
      </p:pic>
      <p:sp>
        <p:nvSpPr>
          <p:cNvPr id="25" name="Rectangle 24"/>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09/12/2016</a:t>
            </a:r>
          </a:p>
        </p:txBody>
      </p:sp>
    </p:spTree>
    <p:extLst>
      <p:ext uri="{BB962C8B-B14F-4D97-AF65-F5344CB8AC3E}">
        <p14:creationId xmlns:p14="http://schemas.microsoft.com/office/powerpoint/2010/main" val="131296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16368</TotalTime>
  <Words>1530</Words>
  <Application>Microsoft Office PowerPoint</Application>
  <PresentationFormat>Widescreen</PresentationFormat>
  <Paragraphs>525</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Myanmar Text</vt:lpstr>
      <vt:lpstr>Webdings</vt:lpstr>
      <vt:lpstr>Calibri</vt:lpstr>
      <vt:lpstr>Microsoft YaHei</vt:lpstr>
      <vt:lpstr>Century Gothic</vt:lpstr>
      <vt:lpstr>Cambria Math</vt:lpstr>
      <vt:lpstr>Aldhabi</vt:lpstr>
      <vt:lpstr>Comfortaa</vt:lpstr>
      <vt:lpstr>MS Shell Dlg 2</vt:lpstr>
      <vt:lpstr>DejaVu Sans Condensed</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Sustainable energy transition paths</dc:title>
  <dc:creator>Dénes CSALA</dc:creator>
  <cp:lastModifiedBy>Dénes CSALA</cp:lastModifiedBy>
  <cp:revision>588</cp:revision>
  <dcterms:created xsi:type="dcterms:W3CDTF">2015-05-23T22:06:25Z</dcterms:created>
  <dcterms:modified xsi:type="dcterms:W3CDTF">2017-03-22T18:32:54Z</dcterms:modified>
  <cp:contentStatus/>
</cp:coreProperties>
</file>